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4" r:id="rId3"/>
    <p:sldId id="257" r:id="rId4"/>
    <p:sldId id="265" r:id="rId5"/>
    <p:sldId id="258" r:id="rId6"/>
    <p:sldId id="267" r:id="rId7"/>
    <p:sldId id="259" r:id="rId8"/>
    <p:sldId id="260" r:id="rId9"/>
    <p:sldId id="269" r:id="rId10"/>
    <p:sldId id="261" r:id="rId11"/>
    <p:sldId id="270"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20A0C90-0803-4AF9-BE7E-C65A764DE7B8}" type="datetimeFigureOut">
              <a:rPr lang="en-US" smtClean="0"/>
              <a:t>8/7/2017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B8BB6DF-617C-490D-A949-4B4B5D72A22E}"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A0C90-0803-4AF9-BE7E-C65A764DE7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A0C90-0803-4AF9-BE7E-C65A764DE7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A0C90-0803-4AF9-BE7E-C65A764DE7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A0C90-0803-4AF9-BE7E-C65A764DE7B8}"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20A0C90-0803-4AF9-BE7E-C65A764DE7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0A0C90-0803-4AF9-BE7E-C65A764DE7B8}"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BB6DF-617C-490D-A949-4B4B5D72A22E}"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A0C90-0803-4AF9-BE7E-C65A764DE7B8}"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A0C90-0803-4AF9-BE7E-C65A764DE7B8}"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A0C90-0803-4AF9-BE7E-C65A764DE7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A0C90-0803-4AF9-BE7E-C65A764DE7B8}"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BB6DF-617C-490D-A949-4B4B5D72A2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20A0C90-0803-4AF9-BE7E-C65A764DE7B8}" type="datetimeFigureOut">
              <a:rPr lang="en-US" smtClean="0"/>
              <a:t>8/7/2017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B8BB6DF-617C-490D-A949-4B4B5D72A2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4-Step Critique Process</a:t>
            </a:r>
            <a:endParaRPr lang="en-US" dirty="0"/>
          </a:p>
        </p:txBody>
      </p:sp>
      <p:sp>
        <p:nvSpPr>
          <p:cNvPr id="3" name="Subtitle 2"/>
          <p:cNvSpPr>
            <a:spLocks noGrp="1"/>
          </p:cNvSpPr>
          <p:nvPr>
            <p:ph type="subTitle" idx="1"/>
          </p:nvPr>
        </p:nvSpPr>
        <p:spPr/>
        <p:txBody>
          <a:bodyPr/>
          <a:lstStyle/>
          <a:p>
            <a:r>
              <a:rPr lang="en-US" dirty="0" smtClean="0">
                <a:solidFill>
                  <a:schemeClr val="accent5">
                    <a:lumMod val="50000"/>
                  </a:schemeClr>
                </a:solidFill>
              </a:rPr>
              <a:t>Digital Photography 1A</a:t>
            </a:r>
          </a:p>
          <a:p>
            <a:r>
              <a:rPr lang="en-US" dirty="0" smtClean="0">
                <a:solidFill>
                  <a:schemeClr val="accent5">
                    <a:lumMod val="50000"/>
                  </a:schemeClr>
                </a:solidFill>
              </a:rPr>
              <a:t>Ms. Flores</a:t>
            </a:r>
            <a:endParaRPr lang="en-US" dirty="0">
              <a:solidFill>
                <a:schemeClr val="accent5">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7385">
            <a:off x="961739" y="4158470"/>
            <a:ext cx="1769441" cy="1356648"/>
          </a:xfrm>
          <a:prstGeom prst="rect">
            <a:avLst/>
          </a:prstGeom>
        </p:spPr>
      </p:pic>
    </p:spTree>
    <p:extLst>
      <p:ext uri="{BB962C8B-B14F-4D97-AF65-F5344CB8AC3E}">
        <p14:creationId xmlns:p14="http://schemas.microsoft.com/office/powerpoint/2010/main" val="208673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82637"/>
          </a:xfrm>
        </p:spPr>
        <p:txBody>
          <a:bodyPr/>
          <a:lstStyle/>
          <a:p>
            <a:r>
              <a:rPr lang="en-US" dirty="0" smtClean="0"/>
              <a:t>Step 4: </a:t>
            </a:r>
            <a:r>
              <a:rPr lang="en-US" b="1" u="sng" dirty="0" smtClean="0">
                <a:solidFill>
                  <a:schemeClr val="accent4">
                    <a:lumMod val="75000"/>
                  </a:schemeClr>
                </a:solidFill>
              </a:rPr>
              <a:t>Evaluate/Judge</a:t>
            </a:r>
            <a:endParaRPr lang="en-US" b="1" u="sng" dirty="0">
              <a:solidFill>
                <a:schemeClr val="accent4">
                  <a:lumMod val="75000"/>
                </a:schemeClr>
              </a:solidFill>
            </a:endParaRPr>
          </a:p>
        </p:txBody>
      </p:sp>
      <p:sp>
        <p:nvSpPr>
          <p:cNvPr id="3" name="Content Placeholder 2"/>
          <p:cNvSpPr>
            <a:spLocks noGrp="1"/>
          </p:cNvSpPr>
          <p:nvPr>
            <p:ph idx="1"/>
          </p:nvPr>
        </p:nvSpPr>
        <p:spPr>
          <a:xfrm>
            <a:off x="838200" y="1371600"/>
            <a:ext cx="7467600" cy="5105400"/>
          </a:xfrm>
        </p:spPr>
        <p:txBody>
          <a:bodyPr>
            <a:normAutofit fontScale="92500" lnSpcReduction="10000"/>
          </a:bodyPr>
          <a:lstStyle/>
          <a:p>
            <a:r>
              <a:rPr lang="en-US" dirty="0" smtClean="0"/>
              <a:t>The final step requires that, after careful observation, you provide your opinion of the photograph or image.  Was the photographer successful in delivering his or her message?  Explain what you like or dislike about the photograph- but be prepared to back up your opinion with evidence!</a:t>
            </a:r>
          </a:p>
          <a:p>
            <a:r>
              <a:rPr lang="en-US" dirty="0" smtClean="0"/>
              <a:t>Here are some possible response frames you can use:</a:t>
            </a:r>
          </a:p>
          <a:p>
            <a:pPr marL="0" indent="0">
              <a:buNone/>
            </a:pPr>
            <a:r>
              <a:rPr lang="en-US" sz="3200" dirty="0" smtClean="0">
                <a:solidFill>
                  <a:schemeClr val="accent4">
                    <a:lumMod val="50000"/>
                  </a:schemeClr>
                </a:solidFill>
                <a:sym typeface="Wingdings" pitchFamily="2" charset="2"/>
              </a:rPr>
              <a:t>This photograph succeeds in showing…/is successful because…</a:t>
            </a:r>
          </a:p>
          <a:p>
            <a:pPr marL="0" indent="0">
              <a:buNone/>
            </a:pPr>
            <a:r>
              <a:rPr lang="en-US" sz="3200" dirty="0" smtClean="0">
                <a:solidFill>
                  <a:schemeClr val="accent4">
                    <a:lumMod val="50000"/>
                  </a:schemeClr>
                </a:solidFill>
                <a:sym typeface="Wingdings" pitchFamily="2" charset="2"/>
              </a:rPr>
              <a:t>This photograph is not successful because…</a:t>
            </a:r>
          </a:p>
          <a:p>
            <a:pPr marL="0" indent="0">
              <a:buNone/>
            </a:pPr>
            <a:r>
              <a:rPr lang="en-US" sz="3200" dirty="0" smtClean="0">
                <a:solidFill>
                  <a:schemeClr val="accent4">
                    <a:lumMod val="50000"/>
                  </a:schemeClr>
                </a:solidFill>
                <a:sym typeface="Wingdings" pitchFamily="2" charset="2"/>
              </a:rPr>
              <a:t>What I like/dislike about this photograph is…</a:t>
            </a:r>
          </a:p>
        </p:txBody>
      </p:sp>
    </p:spTree>
    <p:extLst>
      <p:ext uri="{BB962C8B-B14F-4D97-AF65-F5344CB8AC3E}">
        <p14:creationId xmlns:p14="http://schemas.microsoft.com/office/powerpoint/2010/main" val="1127614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685800"/>
            <a:ext cx="7419454" cy="5257800"/>
          </a:xfrm>
        </p:spPr>
      </p:pic>
    </p:spTree>
    <p:extLst>
      <p:ext uri="{BB962C8B-B14F-4D97-AF65-F5344CB8AC3E}">
        <p14:creationId xmlns:p14="http://schemas.microsoft.com/office/powerpoint/2010/main" val="175355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35037"/>
          </a:xfrm>
        </p:spPr>
        <p:txBody>
          <a:bodyPr/>
          <a:lstStyle/>
          <a:p>
            <a:r>
              <a:rPr lang="en-US" dirty="0" smtClean="0"/>
              <a:t>Activity</a:t>
            </a:r>
            <a:endParaRPr lang="en-US" dirty="0"/>
          </a:p>
        </p:txBody>
      </p:sp>
      <p:sp>
        <p:nvSpPr>
          <p:cNvPr id="3" name="Content Placeholder 2"/>
          <p:cNvSpPr>
            <a:spLocks noGrp="1"/>
          </p:cNvSpPr>
          <p:nvPr>
            <p:ph idx="1"/>
          </p:nvPr>
        </p:nvSpPr>
        <p:spPr>
          <a:xfrm>
            <a:off x="838200" y="1447800"/>
            <a:ext cx="7467600" cy="4541925"/>
          </a:xfrm>
        </p:spPr>
        <p:txBody>
          <a:bodyPr>
            <a:normAutofit/>
          </a:bodyPr>
          <a:lstStyle/>
          <a:p>
            <a:r>
              <a:rPr lang="en-US" dirty="0" smtClean="0"/>
              <a:t>With a partner, you will critique a photograph provided to you.</a:t>
            </a:r>
          </a:p>
          <a:p>
            <a:r>
              <a:rPr lang="en-US" dirty="0" smtClean="0"/>
              <a:t>Each step of the critique process should have at </a:t>
            </a:r>
            <a:r>
              <a:rPr lang="en-US" b="1" dirty="0" smtClean="0"/>
              <a:t>least 3 complete sentences.</a:t>
            </a:r>
          </a:p>
          <a:p>
            <a:r>
              <a:rPr lang="en-US" dirty="0" smtClean="0"/>
              <a:t>Your critique will be written on a large sheet of paper.</a:t>
            </a:r>
          </a:p>
          <a:p>
            <a:r>
              <a:rPr lang="en-US" dirty="0" smtClean="0"/>
              <a:t>Yes, this will be shared. ;)</a:t>
            </a:r>
          </a:p>
          <a:p>
            <a:pPr marL="457200" indent="-457200">
              <a:buAutoNum type="arabicPeriod"/>
            </a:pPr>
            <a:r>
              <a:rPr lang="en-US" b="1" dirty="0" smtClean="0"/>
              <a:t>Describe: </a:t>
            </a:r>
            <a:r>
              <a:rPr lang="en-US" dirty="0" smtClean="0"/>
              <a:t>3 sentences +</a:t>
            </a:r>
          </a:p>
          <a:p>
            <a:pPr marL="457200" indent="-457200">
              <a:buAutoNum type="arabicPeriod"/>
            </a:pPr>
            <a:r>
              <a:rPr lang="en-US" b="1" dirty="0" smtClean="0"/>
              <a:t>Analyze:  </a:t>
            </a:r>
            <a:r>
              <a:rPr lang="en-US" dirty="0" smtClean="0"/>
              <a:t>3 </a:t>
            </a:r>
            <a:r>
              <a:rPr lang="en-US" dirty="0"/>
              <a:t>sentences </a:t>
            </a:r>
            <a:r>
              <a:rPr lang="en-US" dirty="0" smtClean="0"/>
              <a:t>+</a:t>
            </a:r>
          </a:p>
          <a:p>
            <a:pPr marL="457200" indent="-457200">
              <a:buFont typeface="Rage Italic" pitchFamily="66" charset="0"/>
              <a:buAutoNum type="arabicPeriod"/>
            </a:pPr>
            <a:r>
              <a:rPr lang="en-US" b="1" dirty="0" smtClean="0"/>
              <a:t>Interpret: </a:t>
            </a:r>
            <a:r>
              <a:rPr lang="en-US" dirty="0"/>
              <a:t>3 sentences </a:t>
            </a:r>
            <a:r>
              <a:rPr lang="en-US" dirty="0" smtClean="0"/>
              <a:t>+</a:t>
            </a:r>
          </a:p>
          <a:p>
            <a:pPr marL="457200" indent="-457200">
              <a:buFont typeface="Rage Italic" pitchFamily="66" charset="0"/>
              <a:buAutoNum type="arabicPeriod"/>
            </a:pPr>
            <a:r>
              <a:rPr lang="en-US" b="1" dirty="0" smtClean="0"/>
              <a:t>Judge: </a:t>
            </a:r>
            <a:r>
              <a:rPr lang="en-US" dirty="0"/>
              <a:t>3 sentences </a:t>
            </a:r>
            <a:r>
              <a:rPr lang="en-US" dirty="0" smtClean="0"/>
              <a:t>+</a:t>
            </a:r>
          </a:p>
          <a:p>
            <a:pPr marL="0" indent="0">
              <a:buNone/>
            </a:pPr>
            <a:endParaRPr lang="en-US" dirty="0" smtClean="0"/>
          </a:p>
        </p:txBody>
      </p:sp>
    </p:spTree>
    <p:extLst>
      <p:ext uri="{BB962C8B-B14F-4D97-AF65-F5344CB8AC3E}">
        <p14:creationId xmlns:p14="http://schemas.microsoft.com/office/powerpoint/2010/main" val="3483093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Instructions </a:t>
            </a:r>
            <a:r>
              <a:rPr lang="en-US" dirty="0" smtClean="0"/>
              <a:t>on Notes</a:t>
            </a:r>
            <a:endParaRPr lang="en-US" dirty="0"/>
          </a:p>
        </p:txBody>
      </p:sp>
      <p:sp>
        <p:nvSpPr>
          <p:cNvPr id="3" name="Content Placeholder 2"/>
          <p:cNvSpPr>
            <a:spLocks noGrp="1"/>
          </p:cNvSpPr>
          <p:nvPr>
            <p:ph idx="1"/>
          </p:nvPr>
        </p:nvSpPr>
        <p:spPr/>
        <p:txBody>
          <a:bodyPr/>
          <a:lstStyle/>
          <a:p>
            <a:r>
              <a:rPr lang="en-US" dirty="0" smtClean="0"/>
              <a:t>In your NOTEBOOK:</a:t>
            </a:r>
          </a:p>
          <a:p>
            <a:r>
              <a:rPr lang="en-US" dirty="0" smtClean="0">
                <a:solidFill>
                  <a:srgbClr val="0070C0"/>
                </a:solidFill>
              </a:rPr>
              <a:t>Copy each step with the number and title of the step.</a:t>
            </a:r>
          </a:p>
          <a:p>
            <a:r>
              <a:rPr lang="en-US" b="1" dirty="0" smtClean="0"/>
              <a:t>Summarize</a:t>
            </a:r>
            <a:r>
              <a:rPr lang="en-US" dirty="0" smtClean="0"/>
              <a:t> the information in the middle that tells you what the step is all about (in sentences or bullet points).</a:t>
            </a:r>
          </a:p>
          <a:p>
            <a:r>
              <a:rPr lang="en-US" dirty="0" smtClean="0">
                <a:solidFill>
                  <a:srgbClr val="0070C0"/>
                </a:solidFill>
              </a:rPr>
              <a:t>Copy ALL of the blue sentence frames (you’ll see arrows pointing at them)</a:t>
            </a:r>
            <a:endParaRPr lang="en-US" dirty="0">
              <a:solidFill>
                <a:srgbClr val="0070C0"/>
              </a:solidFill>
            </a:endParaRPr>
          </a:p>
        </p:txBody>
      </p:sp>
    </p:spTree>
    <p:extLst>
      <p:ext uri="{BB962C8B-B14F-4D97-AF65-F5344CB8AC3E}">
        <p14:creationId xmlns:p14="http://schemas.microsoft.com/office/powerpoint/2010/main" val="394328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58837"/>
          </a:xfrm>
        </p:spPr>
        <p:txBody>
          <a:bodyPr/>
          <a:lstStyle/>
          <a:p>
            <a:r>
              <a:rPr lang="en-US" dirty="0" smtClean="0"/>
              <a:t>Step 1: </a:t>
            </a:r>
            <a:r>
              <a:rPr lang="en-US" b="1" u="sng" dirty="0" smtClean="0">
                <a:solidFill>
                  <a:schemeClr val="accent4">
                    <a:lumMod val="75000"/>
                  </a:schemeClr>
                </a:solidFill>
              </a:rPr>
              <a:t>Describe</a:t>
            </a:r>
            <a:r>
              <a:rPr lang="en-US" dirty="0">
                <a:solidFill>
                  <a:schemeClr val="accent4">
                    <a:lumMod val="75000"/>
                  </a:schemeClr>
                </a:solidFill>
              </a:rPr>
              <a:t> </a:t>
            </a:r>
            <a:r>
              <a:rPr lang="en-US" dirty="0" smtClean="0">
                <a:solidFill>
                  <a:schemeClr val="accent4">
                    <a:lumMod val="75000"/>
                  </a:schemeClr>
                </a:solidFill>
              </a:rPr>
              <a:t>what </a:t>
            </a:r>
            <a:r>
              <a:rPr lang="en-US" dirty="0" smtClean="0">
                <a:solidFill>
                  <a:schemeClr val="accent4">
                    <a:lumMod val="75000"/>
                  </a:schemeClr>
                </a:solidFill>
              </a:rPr>
              <a:t>you see.</a:t>
            </a:r>
            <a:endParaRPr lang="en-US" dirty="0">
              <a:solidFill>
                <a:schemeClr val="accent4">
                  <a:lumMod val="75000"/>
                </a:schemeClr>
              </a:solidFill>
            </a:endParaRPr>
          </a:p>
        </p:txBody>
      </p:sp>
      <p:sp>
        <p:nvSpPr>
          <p:cNvPr id="3" name="Content Placeholder 2"/>
          <p:cNvSpPr>
            <a:spLocks noGrp="1"/>
          </p:cNvSpPr>
          <p:nvPr>
            <p:ph idx="1"/>
          </p:nvPr>
        </p:nvSpPr>
        <p:spPr>
          <a:xfrm>
            <a:off x="838200" y="1295400"/>
            <a:ext cx="7467600" cy="5181600"/>
          </a:xfrm>
        </p:spPr>
        <p:txBody>
          <a:bodyPr>
            <a:normAutofit/>
          </a:bodyPr>
          <a:lstStyle/>
          <a:p>
            <a:r>
              <a:rPr lang="en-US" dirty="0" smtClean="0"/>
              <a:t>This step of the critique process is </a:t>
            </a:r>
            <a:r>
              <a:rPr lang="en-US" u="sng" dirty="0" smtClean="0"/>
              <a:t>very literal </a:t>
            </a:r>
            <a:r>
              <a:rPr lang="en-US" dirty="0" smtClean="0"/>
              <a:t>and requires that you observe the photograph closely to describe what you see in the image. (Pretend that you have to describe the photograph to someone who can’t actually see it: “In this photograph I see a little fluffy brown puppy on the right side of the photo and in the background we can see kids playing near a tree…”) Here are some possible response frames you can use:</a:t>
            </a:r>
          </a:p>
          <a:p>
            <a:pPr marL="0" indent="0">
              <a:buNone/>
            </a:pPr>
            <a:r>
              <a:rPr lang="en-US" sz="3200" dirty="0" smtClean="0">
                <a:solidFill>
                  <a:schemeClr val="accent4">
                    <a:lumMod val="50000"/>
                  </a:schemeClr>
                </a:solidFill>
                <a:sym typeface="Wingdings" pitchFamily="2" charset="2"/>
              </a:rPr>
              <a:t></a:t>
            </a:r>
            <a:r>
              <a:rPr lang="en-US" sz="3200" dirty="0" smtClean="0">
                <a:solidFill>
                  <a:schemeClr val="accent4">
                    <a:lumMod val="50000"/>
                  </a:schemeClr>
                </a:solidFill>
              </a:rPr>
              <a:t>In this photograph one can see… </a:t>
            </a:r>
          </a:p>
          <a:p>
            <a:pPr marL="0" indent="0">
              <a:buNone/>
            </a:pPr>
            <a:r>
              <a:rPr lang="en-US" sz="3200" dirty="0" smtClean="0">
                <a:solidFill>
                  <a:schemeClr val="accent4">
                    <a:lumMod val="50000"/>
                  </a:schemeClr>
                </a:solidFill>
                <a:sym typeface="Wingdings" pitchFamily="2" charset="2"/>
              </a:rPr>
              <a:t></a:t>
            </a:r>
            <a:r>
              <a:rPr lang="en-US" sz="3200" dirty="0" smtClean="0">
                <a:solidFill>
                  <a:schemeClr val="accent4">
                    <a:lumMod val="50000"/>
                  </a:schemeClr>
                </a:solidFill>
              </a:rPr>
              <a:t>The photograph contains…</a:t>
            </a:r>
          </a:p>
          <a:p>
            <a:pPr marL="0" indent="0">
              <a:buNone/>
            </a:pPr>
            <a:r>
              <a:rPr lang="en-US" sz="3200" dirty="0" smtClean="0">
                <a:solidFill>
                  <a:schemeClr val="accent4">
                    <a:lumMod val="50000"/>
                  </a:schemeClr>
                </a:solidFill>
                <a:sym typeface="Wingdings" pitchFamily="2" charset="2"/>
              </a:rPr>
              <a:t> ______’s photograph shows…</a:t>
            </a:r>
            <a:endParaRPr lang="en-US" sz="3200" dirty="0" smtClean="0">
              <a:solidFill>
                <a:schemeClr val="accent4">
                  <a:lumMod val="50000"/>
                </a:schemeClr>
              </a:solidFill>
            </a:endParaRPr>
          </a:p>
        </p:txBody>
      </p:sp>
    </p:spTree>
    <p:extLst>
      <p:ext uri="{BB962C8B-B14F-4D97-AF65-F5344CB8AC3E}">
        <p14:creationId xmlns:p14="http://schemas.microsoft.com/office/powerpoint/2010/main" val="375243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685800"/>
            <a:ext cx="7419454" cy="5257800"/>
          </a:xfrm>
        </p:spPr>
      </p:pic>
    </p:spTree>
    <p:extLst>
      <p:ext uri="{BB962C8B-B14F-4D97-AF65-F5344CB8AC3E}">
        <p14:creationId xmlns:p14="http://schemas.microsoft.com/office/powerpoint/2010/main" val="188466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04801"/>
            <a:ext cx="8041440" cy="1142999"/>
          </a:xfrm>
        </p:spPr>
        <p:txBody>
          <a:bodyPr/>
          <a:lstStyle/>
          <a:p>
            <a:r>
              <a:rPr lang="en-US" dirty="0" smtClean="0"/>
              <a:t>Step 2: </a:t>
            </a:r>
            <a:r>
              <a:rPr lang="en-US" b="1" u="sng" dirty="0" smtClean="0">
                <a:solidFill>
                  <a:schemeClr val="accent4">
                    <a:lumMod val="75000"/>
                  </a:schemeClr>
                </a:solidFill>
              </a:rPr>
              <a:t>Analyze</a:t>
            </a:r>
            <a:r>
              <a:rPr lang="en-US" dirty="0" smtClean="0">
                <a:solidFill>
                  <a:schemeClr val="accent4">
                    <a:lumMod val="75000"/>
                  </a:schemeClr>
                </a:solidFill>
              </a:rPr>
              <a:t> how the photo was made.</a:t>
            </a:r>
            <a:endParaRPr lang="en-US" dirty="0">
              <a:solidFill>
                <a:schemeClr val="accent4">
                  <a:lumMod val="75000"/>
                </a:schemeClr>
              </a:solidFill>
            </a:endParaRPr>
          </a:p>
        </p:txBody>
      </p:sp>
      <p:sp>
        <p:nvSpPr>
          <p:cNvPr id="3" name="Content Placeholder 2"/>
          <p:cNvSpPr>
            <a:spLocks noGrp="1"/>
          </p:cNvSpPr>
          <p:nvPr>
            <p:ph idx="1"/>
          </p:nvPr>
        </p:nvSpPr>
        <p:spPr>
          <a:xfrm>
            <a:off x="609600" y="1676400"/>
            <a:ext cx="7924800" cy="4724400"/>
          </a:xfrm>
        </p:spPr>
        <p:txBody>
          <a:bodyPr>
            <a:normAutofit lnSpcReduction="10000"/>
          </a:bodyPr>
          <a:lstStyle/>
          <a:p>
            <a:r>
              <a:rPr lang="en-US" sz="2000" dirty="0" smtClean="0">
                <a:solidFill>
                  <a:schemeClr val="tx1"/>
                </a:solidFill>
              </a:rPr>
              <a:t>This step of the critique process asks that you examine the conventions the photographer used.  This includes composition, camera angles, camera exposure settings (aperture, ISO, Shutter speed, etc.), lighting, perspective, elements of art (such as the use of lines, colors, space, etc.), principles of design (patterns, rhythm, movement, balance, etc.), contrast, photo enhancements, image manipulations, and more.  As the semester &amp; year progresses, you will have more knowledge about photo composition and settings.</a:t>
            </a:r>
          </a:p>
          <a:p>
            <a:r>
              <a:rPr lang="en-US" sz="2000" dirty="0" smtClean="0">
                <a:solidFill>
                  <a:schemeClr val="tx1"/>
                </a:solidFill>
              </a:rPr>
              <a:t>Here are some possible response frames you can use:</a:t>
            </a:r>
          </a:p>
          <a:p>
            <a:pPr marL="0" indent="0">
              <a:buNone/>
            </a:pPr>
            <a:r>
              <a:rPr lang="en-US" sz="3200" dirty="0" smtClean="0">
                <a:solidFill>
                  <a:schemeClr val="accent4">
                    <a:lumMod val="50000"/>
                  </a:schemeClr>
                </a:solidFill>
                <a:sym typeface="Wingdings" pitchFamily="2" charset="2"/>
              </a:rPr>
              <a:t>The __________ in the photograph demonstrates the use of ______________.</a:t>
            </a:r>
          </a:p>
          <a:p>
            <a:pPr marL="0" indent="0">
              <a:buNone/>
            </a:pPr>
            <a:r>
              <a:rPr lang="en-US" sz="3200" dirty="0" smtClean="0">
                <a:solidFill>
                  <a:schemeClr val="accent4">
                    <a:lumMod val="50000"/>
                  </a:schemeClr>
                </a:solidFill>
                <a:sym typeface="Wingdings" pitchFamily="2" charset="2"/>
              </a:rPr>
              <a:t>The photograph uses ___________ in order to……..</a:t>
            </a:r>
            <a:endParaRPr lang="en-US" sz="2000" dirty="0">
              <a:solidFill>
                <a:schemeClr val="accent4">
                  <a:lumMod val="50000"/>
                </a:schemeClr>
              </a:solidFill>
            </a:endParaRPr>
          </a:p>
        </p:txBody>
      </p:sp>
    </p:spTree>
    <p:extLst>
      <p:ext uri="{BB962C8B-B14F-4D97-AF65-F5344CB8AC3E}">
        <p14:creationId xmlns:p14="http://schemas.microsoft.com/office/powerpoint/2010/main" val="188203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685800"/>
            <a:ext cx="7419454" cy="5257800"/>
          </a:xfrm>
        </p:spPr>
      </p:pic>
    </p:spTree>
    <p:extLst>
      <p:ext uri="{BB962C8B-B14F-4D97-AF65-F5344CB8AC3E}">
        <p14:creationId xmlns:p14="http://schemas.microsoft.com/office/powerpoint/2010/main" val="58050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87437"/>
          </a:xfrm>
        </p:spPr>
        <p:txBody>
          <a:bodyPr/>
          <a:lstStyle/>
          <a:p>
            <a:r>
              <a:rPr lang="en-US" dirty="0" smtClean="0"/>
              <a:t>Step 3: </a:t>
            </a:r>
            <a:r>
              <a:rPr lang="en-US" b="1" u="sng" dirty="0" smtClean="0">
                <a:solidFill>
                  <a:schemeClr val="accent4">
                    <a:lumMod val="75000"/>
                  </a:schemeClr>
                </a:solidFill>
              </a:rPr>
              <a:t>Interpret</a:t>
            </a:r>
            <a:r>
              <a:rPr lang="en-US" dirty="0" smtClean="0">
                <a:solidFill>
                  <a:schemeClr val="accent4">
                    <a:lumMod val="75000"/>
                  </a:schemeClr>
                </a:solidFill>
              </a:rPr>
              <a:t> what it communicates</a:t>
            </a:r>
            <a:endParaRPr lang="en-US" dirty="0">
              <a:solidFill>
                <a:schemeClr val="accent4">
                  <a:lumMod val="75000"/>
                </a:schemeClr>
              </a:solidFill>
            </a:endParaRPr>
          </a:p>
        </p:txBody>
      </p:sp>
      <p:sp>
        <p:nvSpPr>
          <p:cNvPr id="3" name="Content Placeholder 2"/>
          <p:cNvSpPr>
            <a:spLocks noGrp="1"/>
          </p:cNvSpPr>
          <p:nvPr>
            <p:ph idx="1"/>
          </p:nvPr>
        </p:nvSpPr>
        <p:spPr>
          <a:xfrm>
            <a:off x="838200" y="1828800"/>
            <a:ext cx="7467600" cy="4419600"/>
          </a:xfrm>
        </p:spPr>
        <p:txBody>
          <a:bodyPr>
            <a:normAutofit fontScale="92500" lnSpcReduction="10000"/>
          </a:bodyPr>
          <a:lstStyle/>
          <a:p>
            <a:r>
              <a:rPr lang="en-US" dirty="0" smtClean="0">
                <a:solidFill>
                  <a:schemeClr val="tx1"/>
                </a:solidFill>
              </a:rPr>
              <a:t>Ever heard the saying: “One picture is worth a thousand words”?  This means that images can be packed with </a:t>
            </a:r>
            <a:r>
              <a:rPr lang="en-US" u="sng" dirty="0" smtClean="0">
                <a:solidFill>
                  <a:schemeClr val="tx1"/>
                </a:solidFill>
              </a:rPr>
              <a:t>expressive qualities</a:t>
            </a:r>
            <a:r>
              <a:rPr lang="en-US" dirty="0" smtClean="0">
                <a:solidFill>
                  <a:schemeClr val="tx1"/>
                </a:solidFill>
              </a:rPr>
              <a:t>.  </a:t>
            </a:r>
            <a:r>
              <a:rPr lang="en-US" b="1" u="sng" dirty="0" smtClean="0">
                <a:solidFill>
                  <a:schemeClr val="accent4">
                    <a:lumMod val="50000"/>
                  </a:schemeClr>
                </a:solidFill>
              </a:rPr>
              <a:t>Photos can tell a story</a:t>
            </a:r>
            <a:r>
              <a:rPr lang="en-US" dirty="0" smtClean="0">
                <a:solidFill>
                  <a:schemeClr val="tx1"/>
                </a:solidFill>
              </a:rPr>
              <a:t>, document a historical event, and evoke memories. </a:t>
            </a:r>
          </a:p>
          <a:p>
            <a:r>
              <a:rPr lang="en-US" dirty="0" smtClean="0">
                <a:solidFill>
                  <a:schemeClr val="tx1"/>
                </a:solidFill>
              </a:rPr>
              <a:t>Images can express </a:t>
            </a:r>
            <a:r>
              <a:rPr lang="en-US" b="1" dirty="0" smtClean="0">
                <a:solidFill>
                  <a:schemeClr val="tx1"/>
                </a:solidFill>
              </a:rPr>
              <a:t>feelings, emotions, moods, ideas, and themes</a:t>
            </a:r>
            <a:r>
              <a:rPr lang="en-US" dirty="0" smtClean="0">
                <a:solidFill>
                  <a:schemeClr val="tx1"/>
                </a:solidFill>
              </a:rPr>
              <a:t> through symbols and representations.  Photos can confront us </a:t>
            </a:r>
            <a:r>
              <a:rPr lang="en-US" b="1" u="sng" dirty="0" smtClean="0">
                <a:solidFill>
                  <a:schemeClr val="tx1"/>
                </a:solidFill>
              </a:rPr>
              <a:t>to question </a:t>
            </a:r>
            <a:r>
              <a:rPr lang="en-US" dirty="0" smtClean="0">
                <a:solidFill>
                  <a:schemeClr val="tx1"/>
                </a:solidFill>
              </a:rPr>
              <a:t>our culture or identity, or at least to </a:t>
            </a:r>
            <a:r>
              <a:rPr lang="en-US" u="sng" dirty="0" smtClean="0">
                <a:solidFill>
                  <a:schemeClr val="tx1"/>
                </a:solidFill>
              </a:rPr>
              <a:t>view it from another perspective</a:t>
            </a:r>
            <a:r>
              <a:rPr lang="en-US" dirty="0" smtClean="0">
                <a:solidFill>
                  <a:schemeClr val="tx1"/>
                </a:solidFill>
              </a:rPr>
              <a:t>.  A photo can document a unique moment in time or even things we can’t see with the naked eye!  </a:t>
            </a:r>
          </a:p>
          <a:p>
            <a:r>
              <a:rPr lang="en-US" dirty="0" smtClean="0">
                <a:solidFill>
                  <a:schemeClr val="tx1"/>
                </a:solidFill>
              </a:rPr>
              <a:t>Some useful questions to ask yourself at this step are: </a:t>
            </a:r>
            <a:r>
              <a:rPr lang="en-US" b="1" dirty="0">
                <a:solidFill>
                  <a:schemeClr val="tx1"/>
                </a:solidFill>
              </a:rPr>
              <a:t>W</a:t>
            </a:r>
            <a:r>
              <a:rPr lang="en-US" b="1" dirty="0" smtClean="0">
                <a:solidFill>
                  <a:schemeClr val="tx1"/>
                </a:solidFill>
              </a:rPr>
              <a:t>hat is the photographer trying to say? Why did the photographer create this image in this way?</a:t>
            </a:r>
            <a:endParaRPr lang="en-US" b="1" dirty="0">
              <a:solidFill>
                <a:schemeClr val="tx1"/>
              </a:solidFill>
            </a:endParaRPr>
          </a:p>
        </p:txBody>
      </p:sp>
    </p:spTree>
    <p:extLst>
      <p:ext uri="{BB962C8B-B14F-4D97-AF65-F5344CB8AC3E}">
        <p14:creationId xmlns:p14="http://schemas.microsoft.com/office/powerpoint/2010/main" val="151650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848600" cy="5638800"/>
          </a:xfrm>
        </p:spPr>
        <p:txBody>
          <a:bodyPr/>
          <a:lstStyle/>
          <a:p>
            <a:r>
              <a:rPr lang="en-US" dirty="0" smtClean="0">
                <a:solidFill>
                  <a:schemeClr val="tx1"/>
                </a:solidFill>
              </a:rPr>
              <a:t>Here are some possible response frames you can use:</a:t>
            </a:r>
          </a:p>
          <a:p>
            <a:pPr marL="0" indent="0">
              <a:buNone/>
            </a:pPr>
            <a:r>
              <a:rPr lang="en-US" sz="3600" dirty="0" smtClean="0">
                <a:solidFill>
                  <a:schemeClr val="accent4">
                    <a:lumMod val="50000"/>
                  </a:schemeClr>
                </a:solidFill>
                <a:sym typeface="Wingdings" pitchFamily="2" charset="2"/>
              </a:rPr>
              <a:t>The ________ in the photograph can symbolize or represent ______________.</a:t>
            </a:r>
          </a:p>
          <a:p>
            <a:pPr marL="0" indent="0">
              <a:buNone/>
            </a:pPr>
            <a:r>
              <a:rPr lang="en-US" sz="3600" dirty="0" smtClean="0">
                <a:solidFill>
                  <a:schemeClr val="accent4">
                    <a:lumMod val="50000"/>
                  </a:schemeClr>
                </a:solidFill>
                <a:sym typeface="Wingdings" pitchFamily="2" charset="2"/>
              </a:rPr>
              <a:t> The use of _________________ can evoke a feeling/the idea of ___________.</a:t>
            </a:r>
          </a:p>
          <a:p>
            <a:pPr marL="0" indent="0">
              <a:buNone/>
            </a:pPr>
            <a:r>
              <a:rPr lang="en-US" sz="3600" dirty="0" smtClean="0">
                <a:solidFill>
                  <a:schemeClr val="accent4">
                    <a:lumMod val="50000"/>
                  </a:schemeClr>
                </a:solidFill>
                <a:sym typeface="Wingdings" pitchFamily="2" charset="2"/>
              </a:rPr>
              <a:t>This photograph might remind us that ____________________________.</a:t>
            </a:r>
          </a:p>
          <a:p>
            <a:pPr marL="0" indent="0">
              <a:buNone/>
            </a:pPr>
            <a:r>
              <a:rPr lang="en-US" sz="3600" dirty="0" smtClean="0">
                <a:solidFill>
                  <a:schemeClr val="accent4">
                    <a:lumMod val="50000"/>
                  </a:schemeClr>
                </a:solidFill>
                <a:sym typeface="Wingdings" pitchFamily="2" charset="2"/>
              </a:rPr>
              <a:t> The photographer was probably trying to tell us/show us that __________.</a:t>
            </a:r>
          </a:p>
          <a:p>
            <a:pPr marL="0" indent="0">
              <a:buNone/>
            </a:pPr>
            <a:endParaRPr lang="en-US" sz="3600" dirty="0">
              <a:solidFill>
                <a:schemeClr val="accent4">
                  <a:lumMod val="50000"/>
                </a:schemeClr>
              </a:solidFill>
            </a:endParaRPr>
          </a:p>
        </p:txBody>
      </p:sp>
    </p:spTree>
    <p:extLst>
      <p:ext uri="{BB962C8B-B14F-4D97-AF65-F5344CB8AC3E}">
        <p14:creationId xmlns:p14="http://schemas.microsoft.com/office/powerpoint/2010/main" val="209513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685800"/>
            <a:ext cx="7419454" cy="5257800"/>
          </a:xfrm>
        </p:spPr>
      </p:pic>
    </p:spTree>
    <p:extLst>
      <p:ext uri="{BB962C8B-B14F-4D97-AF65-F5344CB8AC3E}">
        <p14:creationId xmlns:p14="http://schemas.microsoft.com/office/powerpoint/2010/main" val="1546246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215</TotalTime>
  <Words>667</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Bradley Hand ITC TT-Bold</vt:lpstr>
      <vt:lpstr>Cambria</vt:lpstr>
      <vt:lpstr>Rage Italic</vt:lpstr>
      <vt:lpstr>Wingdings</vt:lpstr>
      <vt:lpstr>Sketchbook</vt:lpstr>
      <vt:lpstr>The 4-Step Critique Process</vt:lpstr>
      <vt:lpstr>Instructions on Notes</vt:lpstr>
      <vt:lpstr>Step 1: Describe what you see.</vt:lpstr>
      <vt:lpstr>PowerPoint Presentation</vt:lpstr>
      <vt:lpstr>Step 2: Analyze how the photo was made.</vt:lpstr>
      <vt:lpstr>PowerPoint Presentation</vt:lpstr>
      <vt:lpstr>Step 3: Interpret what it communicates</vt:lpstr>
      <vt:lpstr>PowerPoint Presentation</vt:lpstr>
      <vt:lpstr>PowerPoint Presentation</vt:lpstr>
      <vt:lpstr>Step 4: Evaluate/Judge</vt:lpstr>
      <vt:lpstr>PowerPoint Presentation</vt:lpstr>
      <vt:lpstr>Activity</vt:lpstr>
    </vt:vector>
  </TitlesOfParts>
  <Company>FUSD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4-Step Critique Process</dc:title>
  <dc:creator>Technology</dc:creator>
  <cp:lastModifiedBy>Technology</cp:lastModifiedBy>
  <cp:revision>39</cp:revision>
  <dcterms:created xsi:type="dcterms:W3CDTF">2013-08-09T21:42:06Z</dcterms:created>
  <dcterms:modified xsi:type="dcterms:W3CDTF">2017-08-08T00:14:54Z</dcterms:modified>
</cp:coreProperties>
</file>