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1" r:id="rId6"/>
    <p:sldId id="260" r:id="rId7"/>
    <p:sldId id="264" r:id="rId8"/>
    <p:sldId id="262" r:id="rId9"/>
    <p:sldId id="263"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1E0AB4-F988-4F7E-B58B-7C7E61916A09}" v="3" dt="2023-08-17T16:43:58.3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0" d="100"/>
          <a:sy n="110" d="100"/>
        </p:scale>
        <p:origin x="5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y De La Rosa" userId="787cc49a-ca80-41be-a63b-f0958436d663" providerId="ADAL" clId="{8E1E0AB4-F988-4F7E-B58B-7C7E61916A09}"/>
    <pc:docChg chg="custSel modSld">
      <pc:chgData name="Sandy De La Rosa" userId="787cc49a-ca80-41be-a63b-f0958436d663" providerId="ADAL" clId="{8E1E0AB4-F988-4F7E-B58B-7C7E61916A09}" dt="2023-08-17T16:49:35.535" v="327" actId="114"/>
      <pc:docMkLst>
        <pc:docMk/>
      </pc:docMkLst>
      <pc:sldChg chg="modSp mod">
        <pc:chgData name="Sandy De La Rosa" userId="787cc49a-ca80-41be-a63b-f0958436d663" providerId="ADAL" clId="{8E1E0AB4-F988-4F7E-B58B-7C7E61916A09}" dt="2023-08-17T16:34:28.107" v="4" actId="20577"/>
        <pc:sldMkLst>
          <pc:docMk/>
          <pc:sldMk cId="492552709" sldId="257"/>
        </pc:sldMkLst>
        <pc:spChg chg="mod">
          <ac:chgData name="Sandy De La Rosa" userId="787cc49a-ca80-41be-a63b-f0958436d663" providerId="ADAL" clId="{8E1E0AB4-F988-4F7E-B58B-7C7E61916A09}" dt="2023-08-17T16:34:28.107" v="4" actId="20577"/>
          <ac:spMkLst>
            <pc:docMk/>
            <pc:sldMk cId="492552709" sldId="257"/>
            <ac:spMk id="3" creationId="{00000000-0000-0000-0000-000000000000}"/>
          </ac:spMkLst>
        </pc:spChg>
      </pc:sldChg>
      <pc:sldChg chg="modSp mod">
        <pc:chgData name="Sandy De La Rosa" userId="787cc49a-ca80-41be-a63b-f0958436d663" providerId="ADAL" clId="{8E1E0AB4-F988-4F7E-B58B-7C7E61916A09}" dt="2023-08-17T16:48:20.391" v="285" actId="114"/>
        <pc:sldMkLst>
          <pc:docMk/>
          <pc:sldMk cId="3793972728" sldId="258"/>
        </pc:sldMkLst>
        <pc:spChg chg="mod">
          <ac:chgData name="Sandy De La Rosa" userId="787cc49a-ca80-41be-a63b-f0958436d663" providerId="ADAL" clId="{8E1E0AB4-F988-4F7E-B58B-7C7E61916A09}" dt="2023-08-17T16:48:20.391" v="285" actId="114"/>
          <ac:spMkLst>
            <pc:docMk/>
            <pc:sldMk cId="3793972728" sldId="258"/>
            <ac:spMk id="3" creationId="{00000000-0000-0000-0000-000000000000}"/>
          </ac:spMkLst>
        </pc:spChg>
      </pc:sldChg>
      <pc:sldChg chg="addSp delSp modSp mod">
        <pc:chgData name="Sandy De La Rosa" userId="787cc49a-ca80-41be-a63b-f0958436d663" providerId="ADAL" clId="{8E1E0AB4-F988-4F7E-B58B-7C7E61916A09}" dt="2023-08-17T16:47:05.973" v="197" actId="114"/>
        <pc:sldMkLst>
          <pc:docMk/>
          <pc:sldMk cId="968727729" sldId="259"/>
        </pc:sldMkLst>
        <pc:spChg chg="mod">
          <ac:chgData name="Sandy De La Rosa" userId="787cc49a-ca80-41be-a63b-f0958436d663" providerId="ADAL" clId="{8E1E0AB4-F988-4F7E-B58B-7C7E61916A09}" dt="2023-08-17T16:47:05.973" v="197" actId="114"/>
          <ac:spMkLst>
            <pc:docMk/>
            <pc:sldMk cId="968727729" sldId="259"/>
            <ac:spMk id="3" creationId="{00000000-0000-0000-0000-000000000000}"/>
          </ac:spMkLst>
        </pc:spChg>
        <pc:picChg chg="add mod">
          <ac:chgData name="Sandy De La Rosa" userId="787cc49a-ca80-41be-a63b-f0958436d663" providerId="ADAL" clId="{8E1E0AB4-F988-4F7E-B58B-7C7E61916A09}" dt="2023-08-17T16:42:12.700" v="67" actId="1038"/>
          <ac:picMkLst>
            <pc:docMk/>
            <pc:sldMk cId="968727729" sldId="259"/>
            <ac:picMk id="5" creationId="{034CABC5-953F-137D-E341-676D0D164446}"/>
          </ac:picMkLst>
        </pc:picChg>
        <pc:picChg chg="add mod modCrop">
          <ac:chgData name="Sandy De La Rosa" userId="787cc49a-ca80-41be-a63b-f0958436d663" providerId="ADAL" clId="{8E1E0AB4-F988-4F7E-B58B-7C7E61916A09}" dt="2023-08-17T16:42:04.655" v="54" actId="1038"/>
          <ac:picMkLst>
            <pc:docMk/>
            <pc:sldMk cId="968727729" sldId="259"/>
            <ac:picMk id="7" creationId="{917E1A78-285F-593B-E2E8-0AD3F8A80DEB}"/>
          </ac:picMkLst>
        </pc:picChg>
        <pc:picChg chg="del">
          <ac:chgData name="Sandy De La Rosa" userId="787cc49a-ca80-41be-a63b-f0958436d663" providerId="ADAL" clId="{8E1E0AB4-F988-4F7E-B58B-7C7E61916A09}" dt="2023-08-17T16:38:14.123" v="37" actId="478"/>
          <ac:picMkLst>
            <pc:docMk/>
            <pc:sldMk cId="968727729" sldId="259"/>
            <ac:picMk id="10" creationId="{1891EB4C-4977-D0E1-D97D-790E12978BFD}"/>
          </ac:picMkLst>
        </pc:picChg>
        <pc:picChg chg="del">
          <ac:chgData name="Sandy De La Rosa" userId="787cc49a-ca80-41be-a63b-f0958436d663" providerId="ADAL" clId="{8E1E0AB4-F988-4F7E-B58B-7C7E61916A09}" dt="2023-08-17T16:36:27.709" v="31" actId="478"/>
          <ac:picMkLst>
            <pc:docMk/>
            <pc:sldMk cId="968727729" sldId="259"/>
            <ac:picMk id="11" creationId="{39B8DA7D-C9EC-7A09-648A-5E28543A3295}"/>
          </ac:picMkLst>
        </pc:picChg>
        <pc:picChg chg="mod">
          <ac:chgData name="Sandy De La Rosa" userId="787cc49a-ca80-41be-a63b-f0958436d663" providerId="ADAL" clId="{8E1E0AB4-F988-4F7E-B58B-7C7E61916A09}" dt="2023-08-17T16:42:13.919" v="68" actId="1038"/>
          <ac:picMkLst>
            <pc:docMk/>
            <pc:sldMk cId="968727729" sldId="259"/>
            <ac:picMk id="13" creationId="{5EBEDB4E-4BA2-0F38-430C-AF38A200E8DB}"/>
          </ac:picMkLst>
        </pc:picChg>
      </pc:sldChg>
      <pc:sldChg chg="addSp delSp modSp mod">
        <pc:chgData name="Sandy De La Rosa" userId="787cc49a-ca80-41be-a63b-f0958436d663" providerId="ADAL" clId="{8E1E0AB4-F988-4F7E-B58B-7C7E61916A09}" dt="2023-08-17T16:46:14.881" v="194" actId="27636"/>
        <pc:sldMkLst>
          <pc:docMk/>
          <pc:sldMk cId="766319783" sldId="260"/>
        </pc:sldMkLst>
        <pc:spChg chg="mod">
          <ac:chgData name="Sandy De La Rosa" userId="787cc49a-ca80-41be-a63b-f0958436d663" providerId="ADAL" clId="{8E1E0AB4-F988-4F7E-B58B-7C7E61916A09}" dt="2023-08-17T16:46:14.881" v="194" actId="27636"/>
          <ac:spMkLst>
            <pc:docMk/>
            <pc:sldMk cId="766319783" sldId="260"/>
            <ac:spMk id="3" creationId="{00000000-0000-0000-0000-000000000000}"/>
          </ac:spMkLst>
        </pc:spChg>
        <pc:picChg chg="add mod">
          <ac:chgData name="Sandy De La Rosa" userId="787cc49a-ca80-41be-a63b-f0958436d663" providerId="ADAL" clId="{8E1E0AB4-F988-4F7E-B58B-7C7E61916A09}" dt="2023-08-17T16:44:26.686" v="141" actId="1038"/>
          <ac:picMkLst>
            <pc:docMk/>
            <pc:sldMk cId="766319783" sldId="260"/>
            <ac:picMk id="5" creationId="{0E80E05E-AEEA-CBE7-FF20-A5D9A987830D}"/>
          </ac:picMkLst>
        </pc:picChg>
        <pc:picChg chg="del">
          <ac:chgData name="Sandy De La Rosa" userId="787cc49a-ca80-41be-a63b-f0958436d663" providerId="ADAL" clId="{8E1E0AB4-F988-4F7E-B58B-7C7E61916A09}" dt="2023-08-17T16:43:35.824" v="99" actId="478"/>
          <ac:picMkLst>
            <pc:docMk/>
            <pc:sldMk cId="766319783" sldId="260"/>
            <ac:picMk id="6" creationId="{C98EEFE8-C498-634F-34AC-0E8EFBC99331}"/>
          </ac:picMkLst>
        </pc:picChg>
        <pc:picChg chg="mod">
          <ac:chgData name="Sandy De La Rosa" userId="787cc49a-ca80-41be-a63b-f0958436d663" providerId="ADAL" clId="{8E1E0AB4-F988-4F7E-B58B-7C7E61916A09}" dt="2023-08-17T16:44:21.947" v="134" actId="1038"/>
          <ac:picMkLst>
            <pc:docMk/>
            <pc:sldMk cId="766319783" sldId="260"/>
            <ac:picMk id="8" creationId="{A5743B95-F6E2-DC85-FDA3-F84FD7BCD036}"/>
          </ac:picMkLst>
        </pc:picChg>
      </pc:sldChg>
      <pc:sldChg chg="modSp mod">
        <pc:chgData name="Sandy De La Rosa" userId="787cc49a-ca80-41be-a63b-f0958436d663" providerId="ADAL" clId="{8E1E0AB4-F988-4F7E-B58B-7C7E61916A09}" dt="2023-08-17T16:45:22.732" v="153" actId="20577"/>
        <pc:sldMkLst>
          <pc:docMk/>
          <pc:sldMk cId="3362998407" sldId="261"/>
        </pc:sldMkLst>
        <pc:spChg chg="mod">
          <ac:chgData name="Sandy De La Rosa" userId="787cc49a-ca80-41be-a63b-f0958436d663" providerId="ADAL" clId="{8E1E0AB4-F988-4F7E-B58B-7C7E61916A09}" dt="2023-08-17T16:45:22.732" v="153" actId="20577"/>
          <ac:spMkLst>
            <pc:docMk/>
            <pc:sldMk cId="3362998407" sldId="261"/>
            <ac:spMk id="3" creationId="{00000000-0000-0000-0000-000000000000}"/>
          </ac:spMkLst>
        </pc:spChg>
        <pc:picChg chg="mod">
          <ac:chgData name="Sandy De La Rosa" userId="787cc49a-ca80-41be-a63b-f0958436d663" providerId="ADAL" clId="{8E1E0AB4-F988-4F7E-B58B-7C7E61916A09}" dt="2023-08-17T16:43:11.470" v="98" actId="1038"/>
          <ac:picMkLst>
            <pc:docMk/>
            <pc:sldMk cId="3362998407" sldId="261"/>
            <ac:picMk id="4" creationId="{00000000-0000-0000-0000-000000000000}"/>
          </ac:picMkLst>
        </pc:picChg>
        <pc:picChg chg="mod modCrop">
          <ac:chgData name="Sandy De La Rosa" userId="787cc49a-ca80-41be-a63b-f0958436d663" providerId="ADAL" clId="{8E1E0AB4-F988-4F7E-B58B-7C7E61916A09}" dt="2023-08-17T16:43:06.974" v="93" actId="1038"/>
          <ac:picMkLst>
            <pc:docMk/>
            <pc:sldMk cId="3362998407" sldId="261"/>
            <ac:picMk id="5" creationId="{00000000-0000-0000-0000-000000000000}"/>
          </ac:picMkLst>
        </pc:picChg>
        <pc:picChg chg="mod">
          <ac:chgData name="Sandy De La Rosa" userId="787cc49a-ca80-41be-a63b-f0958436d663" providerId="ADAL" clId="{8E1E0AB4-F988-4F7E-B58B-7C7E61916A09}" dt="2023-08-17T16:43:09.646" v="97" actId="1038"/>
          <ac:picMkLst>
            <pc:docMk/>
            <pc:sldMk cId="3362998407" sldId="261"/>
            <ac:picMk id="6" creationId="{00000000-0000-0000-0000-000000000000}"/>
          </ac:picMkLst>
        </pc:picChg>
      </pc:sldChg>
      <pc:sldChg chg="modSp mod">
        <pc:chgData name="Sandy De La Rosa" userId="787cc49a-ca80-41be-a63b-f0958436d663" providerId="ADAL" clId="{8E1E0AB4-F988-4F7E-B58B-7C7E61916A09}" dt="2023-08-17T16:49:08.630" v="325" actId="27636"/>
        <pc:sldMkLst>
          <pc:docMk/>
          <pc:sldMk cId="3492751648" sldId="262"/>
        </pc:sldMkLst>
        <pc:spChg chg="mod">
          <ac:chgData name="Sandy De La Rosa" userId="787cc49a-ca80-41be-a63b-f0958436d663" providerId="ADAL" clId="{8E1E0AB4-F988-4F7E-B58B-7C7E61916A09}" dt="2023-08-17T16:49:08.630" v="325" actId="27636"/>
          <ac:spMkLst>
            <pc:docMk/>
            <pc:sldMk cId="3492751648" sldId="262"/>
            <ac:spMk id="3" creationId="{00000000-0000-0000-0000-000000000000}"/>
          </ac:spMkLst>
        </pc:spChg>
      </pc:sldChg>
      <pc:sldChg chg="modSp mod">
        <pc:chgData name="Sandy De La Rosa" userId="787cc49a-ca80-41be-a63b-f0958436d663" providerId="ADAL" clId="{8E1E0AB4-F988-4F7E-B58B-7C7E61916A09}" dt="2023-08-17T16:49:35.535" v="327" actId="114"/>
        <pc:sldMkLst>
          <pc:docMk/>
          <pc:sldMk cId="492506748" sldId="263"/>
        </pc:sldMkLst>
        <pc:spChg chg="mod">
          <ac:chgData name="Sandy De La Rosa" userId="787cc49a-ca80-41be-a63b-f0958436d663" providerId="ADAL" clId="{8E1E0AB4-F988-4F7E-B58B-7C7E61916A09}" dt="2023-08-17T16:49:35.535" v="327" actId="114"/>
          <ac:spMkLst>
            <pc:docMk/>
            <pc:sldMk cId="492506748" sldId="263"/>
            <ac:spMk id="3" creationId="{00000000-0000-0000-0000-000000000000}"/>
          </ac:spMkLst>
        </pc:spChg>
      </pc:sldChg>
      <pc:sldChg chg="modSp mod">
        <pc:chgData name="Sandy De La Rosa" userId="787cc49a-ca80-41be-a63b-f0958436d663" providerId="ADAL" clId="{8E1E0AB4-F988-4F7E-B58B-7C7E61916A09}" dt="2023-08-17T16:46:27.951" v="195" actId="114"/>
        <pc:sldMkLst>
          <pc:docMk/>
          <pc:sldMk cId="3651425116" sldId="264"/>
        </pc:sldMkLst>
        <pc:spChg chg="mod">
          <ac:chgData name="Sandy De La Rosa" userId="787cc49a-ca80-41be-a63b-f0958436d663" providerId="ADAL" clId="{8E1E0AB4-F988-4F7E-B58B-7C7E61916A09}" dt="2023-08-17T16:46:27.951" v="195" actId="114"/>
          <ac:spMkLst>
            <pc:docMk/>
            <pc:sldMk cId="3651425116" sldId="264"/>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60000"/>
                    <a:lumOff val="40000"/>
                  </a:schemeClr>
                </a:solidFill>
              </a:defRPr>
            </a:lvl1pPr>
          </a:lstStyle>
          <a:p>
            <a:fld id="{DB78A697-9D75-4DE8-8C28-1296A6CF43C1}" type="datetimeFigureOut">
              <a:rPr lang="en-US" dirty="0"/>
              <a:t>8/17/2023</a:t>
            </a:fld>
            <a:endParaRPr lang="en-US" dirty="0"/>
          </a:p>
        </p:txBody>
      </p:sp>
      <p:sp>
        <p:nvSpPr>
          <p:cNvPr id="5" name="Footer Placeholder 4"/>
          <p:cNvSpPr>
            <a:spLocks noGrp="1"/>
          </p:cNvSpPr>
          <p:nvPr>
            <p:ph type="ftr" sz="quarter" idx="11"/>
          </p:nvPr>
        </p:nvSpPr>
        <p:spPr>
          <a:xfrm rot="21420000">
            <a:off x="9144" y="4882896"/>
            <a:ext cx="4050792" cy="1197864"/>
          </a:xfrm>
          <a:noFill/>
        </p:spPr>
        <p:txBody>
          <a:bodyPr wrap="square" rtlCol="0">
            <a:spAutoFit/>
          </a:bodyPr>
          <a:lstStyle>
            <a:lvl1pPr>
              <a:defRPr lang="en-US" sz="5400" dirty="0"/>
            </a:lvl1pPr>
          </a:lstStyle>
          <a:p>
            <a:pPr algn="r"/>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F3075A-B3CA-4308-8288-4AA3FDE33D80}" type="datetimeFigureOut">
              <a:rPr lang="en-US" dirty="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674B8D-FEEF-4ACC-AE11-BD533592BCDC}" type="datetimeFigureOut">
              <a:rPr lang="en-US" dirty="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326006-7E0B-4944-9FC8-8FFECA54B11C}" type="datetimeFigureOut">
              <a:rPr lang="en-US" dirty="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5A3413-B80B-4905-8668-7292F4C8B0D5}" type="datetimeFigureOut">
              <a:rPr lang="en-US" dirty="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4019662-C6A4-45F9-A235-129F0C1DEF43}" type="datetimeFigureOut">
              <a:rPr lang="en-US" dirty="0"/>
              <a:t>8/17/2023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09BB764-976A-4040-BDCA-252C91CEE939}" type="datetimeFigureOut">
              <a:rPr lang="en-US" dirty="0"/>
              <a:t>8/17/2023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4FC935-CE77-4008-BAD9-6108F00BE393}" type="datetimeFigureOut">
              <a:rPr lang="en-US" dirty="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C562D5-4244-4B26-B385-E71032EABECD}" type="datetimeFigureOut">
              <a:rPr lang="en-US" dirty="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DBD967-1B7E-40AA-AAF7-BA98E0E039F7}" type="datetimeFigureOut">
              <a:rPr lang="en-US" dirty="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D1490F-3E6A-4544-9694-22B6007FE3C6}" type="datetimeFigureOut">
              <a:rPr lang="en-US" dirty="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AF9620-38BC-4982-922B-C904A70C41DD}" type="datetimeFigureOut">
              <a:rPr lang="en-US" dirty="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956FC6-E80E-40CB-B83C-A6FFE3EF0BA6}" type="datetimeFigureOut">
              <a:rPr lang="en-US" dirty="0"/>
              <a:t>8/17/2023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FF863F-52DC-41B2-9D00-5A4E5632AC32}" type="datetimeFigureOut">
              <a:rPr lang="en-US" dirty="0"/>
              <a:t>8/17/2023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B55614-3909-43DC-A067-7F9842F8B81D}" type="datetimeFigureOut">
              <a:rPr lang="en-US" dirty="0"/>
              <a:t>8/17/2023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29323-6A73-409C-86A6-9EAF0F851121}" type="datetimeFigureOut">
              <a:rPr lang="en-US" dirty="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240176-F1D3-49EC-82F4-0915A3AC4184}" type="datetimeFigureOut">
              <a:rPr lang="en-US" dirty="0"/>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60000"/>
                    <a:lumOff val="40000"/>
                  </a:schemeClr>
                </a:solidFill>
              </a:defRPr>
            </a:lvl1pPr>
          </a:lstStyle>
          <a:p>
            <a:fld id="{50172865-FBF0-458A-BAFF-4F75173770F5}" type="datetimeFigureOut">
              <a:rPr lang="en-US" dirty="0"/>
              <a:t>8/17/2023</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60000"/>
                    <a:lumOff val="4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Camera Angles</a:t>
            </a:r>
          </a:p>
        </p:txBody>
      </p:sp>
      <p:sp>
        <p:nvSpPr>
          <p:cNvPr id="3" name="Subtitle 2"/>
          <p:cNvSpPr>
            <a:spLocks noGrp="1"/>
          </p:cNvSpPr>
          <p:nvPr>
            <p:ph type="subTitle" idx="1"/>
          </p:nvPr>
        </p:nvSpPr>
        <p:spPr/>
        <p:txBody>
          <a:bodyPr/>
          <a:lstStyle/>
          <a:p>
            <a:r>
              <a:rPr lang="en-US" dirty="0"/>
              <a:t>Digital Photography</a:t>
            </a:r>
          </a:p>
        </p:txBody>
      </p:sp>
      <p:sp>
        <p:nvSpPr>
          <p:cNvPr id="4" name="TextBox 3"/>
          <p:cNvSpPr txBox="1"/>
          <p:nvPr/>
        </p:nvSpPr>
        <p:spPr>
          <a:xfrm>
            <a:off x="7276563" y="6488668"/>
            <a:ext cx="4915437" cy="338554"/>
          </a:xfrm>
          <a:prstGeom prst="rect">
            <a:avLst/>
          </a:prstGeom>
          <a:noFill/>
        </p:spPr>
        <p:txBody>
          <a:bodyPr wrap="square" rtlCol="0">
            <a:spAutoFit/>
          </a:bodyPr>
          <a:lstStyle/>
          <a:p>
            <a:pPr algn="r"/>
            <a:r>
              <a:rPr lang="en-US" sz="1600" dirty="0"/>
              <a:t>http://www.mediacollege.com/video/camera/angles/</a:t>
            </a:r>
          </a:p>
        </p:txBody>
      </p:sp>
    </p:spTree>
    <p:extLst>
      <p:ext uri="{BB962C8B-B14F-4D97-AF65-F5344CB8AC3E}">
        <p14:creationId xmlns:p14="http://schemas.microsoft.com/office/powerpoint/2010/main" val="1258700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7724103" cy="1151965"/>
          </a:xfrm>
        </p:spPr>
        <p:txBody>
          <a:bodyPr/>
          <a:lstStyle/>
          <a:p>
            <a:r>
              <a:rPr lang="en-US" dirty="0"/>
              <a:t>Camera Angle definitions</a:t>
            </a:r>
          </a:p>
        </p:txBody>
      </p:sp>
      <p:sp>
        <p:nvSpPr>
          <p:cNvPr id="3" name="Content Placeholder 2"/>
          <p:cNvSpPr>
            <a:spLocks noGrp="1"/>
          </p:cNvSpPr>
          <p:nvPr>
            <p:ph sz="quarter" idx="13"/>
          </p:nvPr>
        </p:nvSpPr>
        <p:spPr>
          <a:xfrm>
            <a:off x="685801" y="1837765"/>
            <a:ext cx="6886978" cy="3152547"/>
          </a:xfrm>
        </p:spPr>
        <p:txBody>
          <a:bodyPr>
            <a:normAutofit/>
          </a:bodyPr>
          <a:lstStyle/>
          <a:p>
            <a:r>
              <a:rPr lang="en-US" sz="2800" u="sng" cap="none" dirty="0">
                <a:latin typeface="Arial" panose="020B0604020202020204" pitchFamily="34" charset="0"/>
                <a:cs typeface="Arial" panose="020B0604020202020204" pitchFamily="34" charset="0"/>
              </a:rPr>
              <a:t>Camera angles </a:t>
            </a:r>
            <a:r>
              <a:rPr lang="en-US" sz="2800" cap="none" dirty="0">
                <a:latin typeface="Arial" panose="020B0604020202020204" pitchFamily="34" charset="0"/>
                <a:cs typeface="Arial" panose="020B0604020202020204" pitchFamily="34" charset="0"/>
              </a:rPr>
              <a:t> refers to the </a:t>
            </a:r>
            <a:r>
              <a:rPr lang="en-US" sz="2800" i="1" cap="none" dirty="0">
                <a:latin typeface="Arial" panose="020B0604020202020204" pitchFamily="34" charset="0"/>
                <a:cs typeface="Arial" panose="020B0604020202020204" pitchFamily="34" charset="0"/>
              </a:rPr>
              <a:t>angle of the camera in relation to the subject</a:t>
            </a:r>
            <a:r>
              <a:rPr lang="en-US" sz="2800" cap="none" dirty="0">
                <a:latin typeface="Arial" panose="020B0604020202020204" pitchFamily="34" charset="0"/>
                <a:cs typeface="Arial" panose="020B0604020202020204" pitchFamily="34" charset="0"/>
              </a:rPr>
              <a:t>.</a:t>
            </a:r>
          </a:p>
          <a:p>
            <a:r>
              <a:rPr lang="en-US" sz="2800" cap="none" dirty="0">
                <a:latin typeface="Arial" panose="020B0604020202020204" pitchFamily="34" charset="0"/>
                <a:cs typeface="Arial" panose="020B0604020202020204" pitchFamily="34" charset="0"/>
              </a:rPr>
              <a:t>In photography, </a:t>
            </a:r>
            <a:r>
              <a:rPr lang="en-US" sz="2800" u="sng" cap="none" dirty="0">
                <a:latin typeface="Arial" panose="020B0604020202020204" pitchFamily="34" charset="0"/>
                <a:cs typeface="Arial" panose="020B0604020202020204" pitchFamily="34" charset="0"/>
              </a:rPr>
              <a:t>subject</a:t>
            </a:r>
            <a:r>
              <a:rPr lang="en-US" sz="2800" cap="none" dirty="0">
                <a:latin typeface="Arial" panose="020B0604020202020204" pitchFamily="34" charset="0"/>
                <a:cs typeface="Arial" panose="020B0604020202020204" pitchFamily="34" charset="0"/>
              </a:rPr>
              <a:t> refers to the person or thing/s you are photographing.</a:t>
            </a:r>
            <a:endParaRPr lang="en-US" sz="2800" u="sng" cap="none" dirty="0">
              <a:latin typeface="Arial" panose="020B0604020202020204" pitchFamily="34" charset="0"/>
              <a:cs typeface="Arial" panose="020B0604020202020204" pitchFamily="34" charset="0"/>
            </a:endParaRPr>
          </a:p>
          <a:p>
            <a:endParaRPr lang="en-US" sz="2400" u="sng" dirty="0"/>
          </a:p>
        </p:txBody>
      </p:sp>
      <p:pic>
        <p:nvPicPr>
          <p:cNvPr id="4" name="Picture 3"/>
          <p:cNvPicPr>
            <a:picLocks noChangeAspect="1"/>
          </p:cNvPicPr>
          <p:nvPr/>
        </p:nvPicPr>
        <p:blipFill>
          <a:blip r:embed="rId2"/>
          <a:stretch>
            <a:fillRect/>
          </a:stretch>
        </p:blipFill>
        <p:spPr>
          <a:xfrm>
            <a:off x="8409904" y="1261782"/>
            <a:ext cx="2894993" cy="4095481"/>
          </a:xfrm>
          <a:prstGeom prst="rect">
            <a:avLst/>
          </a:prstGeom>
        </p:spPr>
      </p:pic>
    </p:spTree>
    <p:extLst>
      <p:ext uri="{BB962C8B-B14F-4D97-AF65-F5344CB8AC3E}">
        <p14:creationId xmlns:p14="http://schemas.microsoft.com/office/powerpoint/2010/main" val="492552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4DDB95-686A-4A6A-A24B-A08D1B339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34" y="1"/>
            <a:ext cx="11721533" cy="398062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person, holding, clothing, outdoor&#10;&#10;Description automatically generated">
            <a:extLst>
              <a:ext uri="{FF2B5EF4-FFF2-40B4-BE49-F238E27FC236}">
                <a16:creationId xmlns:a16="http://schemas.microsoft.com/office/drawing/2014/main" id="{E3170C70-BD61-4C45-8224-21904B11AFE2}"/>
              </a:ext>
            </a:extLst>
          </p:cNvPr>
          <p:cNvPicPr>
            <a:picLocks noChangeAspect="1"/>
          </p:cNvPicPr>
          <p:nvPr/>
        </p:nvPicPr>
        <p:blipFill>
          <a:blip r:embed="rId3"/>
          <a:stretch>
            <a:fillRect/>
          </a:stretch>
        </p:blipFill>
        <p:spPr>
          <a:xfrm>
            <a:off x="233850" y="531487"/>
            <a:ext cx="3825100" cy="2897513"/>
          </a:xfrm>
          <a:prstGeom prst="rect">
            <a:avLst/>
          </a:prstGeom>
          <a:ln>
            <a:noFill/>
          </a:ln>
        </p:spPr>
      </p:pic>
      <p:pic>
        <p:nvPicPr>
          <p:cNvPr id="5" name="Picture 4" descr="A person holding a camera&#10;&#10;Description automatically generated with medium confidence"/>
          <p:cNvPicPr>
            <a:picLocks noChangeAspect="1"/>
          </p:cNvPicPr>
          <p:nvPr/>
        </p:nvPicPr>
        <p:blipFill>
          <a:blip r:embed="rId4"/>
          <a:stretch>
            <a:fillRect/>
          </a:stretch>
        </p:blipFill>
        <p:spPr>
          <a:xfrm>
            <a:off x="4410100" y="713683"/>
            <a:ext cx="3825100" cy="2553254"/>
          </a:xfrm>
          <a:prstGeom prst="rect">
            <a:avLst/>
          </a:prstGeom>
          <a:ln>
            <a:noFill/>
          </a:ln>
        </p:spPr>
      </p:pic>
      <p:pic>
        <p:nvPicPr>
          <p:cNvPr id="6" name="Picture 5" descr="A person holding a skateboard&#10;&#10;Description automatically generated">
            <a:extLst>
              <a:ext uri="{FF2B5EF4-FFF2-40B4-BE49-F238E27FC236}">
                <a16:creationId xmlns:a16="http://schemas.microsoft.com/office/drawing/2014/main" id="{F8B86D1C-CA60-C44C-7D11-EACDF58477F0}"/>
              </a:ext>
            </a:extLst>
          </p:cNvPr>
          <p:cNvPicPr>
            <a:picLocks noChangeAspect="1"/>
          </p:cNvPicPr>
          <p:nvPr/>
        </p:nvPicPr>
        <p:blipFill>
          <a:blip r:embed="rId5"/>
          <a:stretch>
            <a:fillRect/>
          </a:stretch>
        </p:blipFill>
        <p:spPr>
          <a:xfrm>
            <a:off x="8584180" y="0"/>
            <a:ext cx="2438130" cy="3980622"/>
          </a:xfrm>
          <a:prstGeom prst="rect">
            <a:avLst/>
          </a:prstGeom>
          <a:ln>
            <a:noFill/>
          </a:ln>
        </p:spPr>
      </p:pic>
      <p:sp>
        <p:nvSpPr>
          <p:cNvPr id="15" name="Rectangle 14">
            <a:extLst>
              <a:ext uri="{FF2B5EF4-FFF2-40B4-BE49-F238E27FC236}">
                <a16:creationId xmlns:a16="http://schemas.microsoft.com/office/drawing/2014/main" id="{36A9CD45-E921-4AAC-B043-E0E063C4C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85801" y="4267829"/>
            <a:ext cx="3373149" cy="1608035"/>
          </a:xfrm>
        </p:spPr>
        <p:txBody>
          <a:bodyPr>
            <a:normAutofit/>
          </a:bodyPr>
          <a:lstStyle/>
          <a:p>
            <a:r>
              <a:rPr lang="en-US" sz="4800" u="sng" dirty="0">
                <a:solidFill>
                  <a:schemeClr val="bg1"/>
                </a:solidFill>
              </a:rPr>
              <a:t>Eye Level Shot</a:t>
            </a:r>
          </a:p>
        </p:txBody>
      </p:sp>
      <p:sp>
        <p:nvSpPr>
          <p:cNvPr id="3" name="Content Placeholder 2"/>
          <p:cNvSpPr>
            <a:spLocks noGrp="1"/>
          </p:cNvSpPr>
          <p:nvPr>
            <p:ph sz="quarter" idx="13"/>
          </p:nvPr>
        </p:nvSpPr>
        <p:spPr>
          <a:xfrm>
            <a:off x="3825102" y="4267828"/>
            <a:ext cx="7445386" cy="2011051"/>
          </a:xfrm>
        </p:spPr>
        <p:txBody>
          <a:bodyPr>
            <a:normAutofit fontScale="92500"/>
          </a:bodyPr>
          <a:lstStyle/>
          <a:p>
            <a:pPr marL="0" indent="0">
              <a:buNone/>
            </a:pPr>
            <a:r>
              <a:rPr lang="en-US" sz="2800" cap="none" dirty="0">
                <a:solidFill>
                  <a:schemeClr val="bg1"/>
                </a:solidFill>
                <a:latin typeface="Arial" panose="020B0604020202020204" pitchFamily="34" charset="0"/>
                <a:cs typeface="Arial" panose="020B0604020202020204" pitchFamily="34" charset="0"/>
              </a:rPr>
              <a:t>This is the most common, everyday view. </a:t>
            </a:r>
            <a:r>
              <a:rPr lang="en-US" sz="2800" i="1" cap="none" dirty="0">
                <a:solidFill>
                  <a:schemeClr val="bg1"/>
                </a:solidFill>
                <a:latin typeface="Arial" panose="020B0604020202020204" pitchFamily="34" charset="0"/>
                <a:cs typeface="Arial" panose="020B0604020202020204" pitchFamily="34" charset="0"/>
              </a:rPr>
              <a:t>Camera is near our eye level and not tilted up or down. </a:t>
            </a:r>
            <a:r>
              <a:rPr lang="en-US" sz="2800" cap="none" dirty="0">
                <a:solidFill>
                  <a:schemeClr val="bg1"/>
                </a:solidFill>
                <a:latin typeface="Arial" panose="020B0604020202020204" pitchFamily="34" charset="0"/>
                <a:cs typeface="Arial" panose="020B0604020202020204" pitchFamily="34" charset="0"/>
              </a:rPr>
              <a:t>It is a </a:t>
            </a:r>
            <a:r>
              <a:rPr lang="en-US" sz="2800" i="1" cap="none" dirty="0">
                <a:solidFill>
                  <a:schemeClr val="bg1"/>
                </a:solidFill>
                <a:latin typeface="Arial" panose="020B0604020202020204" pitchFamily="34" charset="0"/>
                <a:cs typeface="Arial" panose="020B0604020202020204" pitchFamily="34" charset="0"/>
              </a:rPr>
              <a:t>neutral shot </a:t>
            </a:r>
            <a:r>
              <a:rPr lang="en-US" sz="2800" cap="none" dirty="0">
                <a:solidFill>
                  <a:schemeClr val="bg1"/>
                </a:solidFill>
                <a:latin typeface="Arial" panose="020B0604020202020204" pitchFamily="34" charset="0"/>
                <a:cs typeface="Arial" panose="020B0604020202020204" pitchFamily="34" charset="0"/>
              </a:rPr>
              <a:t>which shows subjects </a:t>
            </a:r>
            <a:r>
              <a:rPr lang="en-US" sz="2800" i="1" cap="none" dirty="0">
                <a:solidFill>
                  <a:schemeClr val="bg1"/>
                </a:solidFill>
                <a:latin typeface="Arial" panose="020B0604020202020204" pitchFamily="34" charset="0"/>
                <a:cs typeface="Arial" panose="020B0604020202020204" pitchFamily="34" charset="0"/>
              </a:rPr>
              <a:t>as we would expect to see them </a:t>
            </a:r>
            <a:r>
              <a:rPr lang="en-US" sz="2800" cap="none" dirty="0">
                <a:solidFill>
                  <a:schemeClr val="bg1"/>
                </a:solidFill>
                <a:latin typeface="Arial" panose="020B0604020202020204" pitchFamily="34" charset="0"/>
                <a:cs typeface="Arial" panose="020B0604020202020204" pitchFamily="34" charset="0"/>
              </a:rPr>
              <a:t>in real life. </a:t>
            </a:r>
          </a:p>
        </p:txBody>
      </p:sp>
    </p:spTree>
    <p:extLst>
      <p:ext uri="{BB962C8B-B14F-4D97-AF65-F5344CB8AC3E}">
        <p14:creationId xmlns:p14="http://schemas.microsoft.com/office/powerpoint/2010/main" val="3793972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12" name="Rectangle 14">
            <a:extLst>
              <a:ext uri="{FF2B5EF4-FFF2-40B4-BE49-F238E27FC236}">
                <a16:creationId xmlns:a16="http://schemas.microsoft.com/office/drawing/2014/main" id="{C64DDB95-686A-4A6A-A24B-A08D1B339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34" y="1"/>
            <a:ext cx="11721533" cy="398062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6A9CD45-E921-4AAC-B043-E0E063C4C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85801" y="4267829"/>
            <a:ext cx="3373149" cy="1608035"/>
          </a:xfrm>
        </p:spPr>
        <p:txBody>
          <a:bodyPr>
            <a:normAutofit/>
          </a:bodyPr>
          <a:lstStyle/>
          <a:p>
            <a:r>
              <a:rPr lang="en-US" sz="4800" u="sng">
                <a:solidFill>
                  <a:schemeClr val="bg1"/>
                </a:solidFill>
              </a:rPr>
              <a:t>High Angle</a:t>
            </a:r>
          </a:p>
        </p:txBody>
      </p:sp>
      <p:sp>
        <p:nvSpPr>
          <p:cNvPr id="3" name="Content Placeholder 2"/>
          <p:cNvSpPr>
            <a:spLocks noGrp="1"/>
          </p:cNvSpPr>
          <p:nvPr>
            <p:ph sz="quarter" idx="13"/>
          </p:nvPr>
        </p:nvSpPr>
        <p:spPr>
          <a:xfrm>
            <a:off x="3979817" y="4267829"/>
            <a:ext cx="7419703" cy="1950091"/>
          </a:xfrm>
        </p:spPr>
        <p:txBody>
          <a:bodyPr>
            <a:normAutofit lnSpcReduction="10000"/>
          </a:bodyPr>
          <a:lstStyle/>
          <a:p>
            <a:pPr marL="0" indent="0">
              <a:lnSpc>
                <a:spcPct val="110000"/>
              </a:lnSpc>
              <a:buNone/>
            </a:pPr>
            <a:r>
              <a:rPr lang="en-US" sz="2400" cap="none" dirty="0">
                <a:solidFill>
                  <a:schemeClr val="bg1"/>
                </a:solidFill>
                <a:latin typeface="Arial" panose="020B0604020202020204" pitchFamily="34" charset="0"/>
                <a:cs typeface="Arial" panose="020B0604020202020204" pitchFamily="34" charset="0"/>
              </a:rPr>
              <a:t>A high angle </a:t>
            </a:r>
            <a:r>
              <a:rPr lang="en-US" sz="2400" i="1" cap="none" dirty="0">
                <a:solidFill>
                  <a:schemeClr val="bg1"/>
                </a:solidFill>
                <a:latin typeface="Arial" panose="020B0604020202020204" pitchFamily="34" charset="0"/>
                <a:cs typeface="Arial" panose="020B0604020202020204" pitchFamily="34" charset="0"/>
              </a:rPr>
              <a:t>shows the subject slightly from above, so the camera is angled down a bit towards the subject</a:t>
            </a:r>
            <a:r>
              <a:rPr lang="en-US" sz="2400" cap="none" dirty="0">
                <a:solidFill>
                  <a:schemeClr val="bg1"/>
                </a:solidFill>
                <a:latin typeface="Arial" panose="020B0604020202020204" pitchFamily="34" charset="0"/>
                <a:cs typeface="Arial" panose="020B0604020202020204" pitchFamily="34" charset="0"/>
              </a:rPr>
              <a:t>. This can make subject look </a:t>
            </a:r>
            <a:r>
              <a:rPr lang="en-US" sz="2400" i="1" cap="none" dirty="0">
                <a:solidFill>
                  <a:schemeClr val="bg1"/>
                </a:solidFill>
                <a:latin typeface="Arial" panose="020B0604020202020204" pitchFamily="34" charset="0"/>
                <a:cs typeface="Arial" panose="020B0604020202020204" pitchFamily="34" charset="0"/>
              </a:rPr>
              <a:t>smaller, appear less significant, or vulnerable</a:t>
            </a:r>
            <a:r>
              <a:rPr lang="en-US" sz="2400" cap="none" dirty="0">
                <a:solidFill>
                  <a:schemeClr val="bg1"/>
                </a:solidFill>
                <a:latin typeface="Arial" panose="020B0604020202020204" pitchFamily="34" charset="0"/>
                <a:cs typeface="Arial" panose="020B0604020202020204" pitchFamily="34" charset="0"/>
              </a:rPr>
              <a:t>. A handy camera angle to show some of the top of a subject.</a:t>
            </a:r>
          </a:p>
        </p:txBody>
      </p:sp>
      <p:pic>
        <p:nvPicPr>
          <p:cNvPr id="13" name="Picture 12">
            <a:extLst>
              <a:ext uri="{FF2B5EF4-FFF2-40B4-BE49-F238E27FC236}">
                <a16:creationId xmlns:a16="http://schemas.microsoft.com/office/drawing/2014/main" id="{5EBEDB4E-4BA2-0F38-430C-AF38A200E8DB}"/>
              </a:ext>
            </a:extLst>
          </p:cNvPr>
          <p:cNvPicPr>
            <a:picLocks noChangeAspect="1"/>
          </p:cNvPicPr>
          <p:nvPr/>
        </p:nvPicPr>
        <p:blipFill rotWithShape="1">
          <a:blip r:embed="rId3"/>
          <a:srcRect r="50000"/>
          <a:stretch/>
        </p:blipFill>
        <p:spPr>
          <a:xfrm>
            <a:off x="260709" y="108243"/>
            <a:ext cx="3333750" cy="3752850"/>
          </a:xfrm>
          <a:prstGeom prst="rect">
            <a:avLst/>
          </a:prstGeom>
        </p:spPr>
      </p:pic>
      <p:pic>
        <p:nvPicPr>
          <p:cNvPr id="5" name="Picture 4" descr="A group of inflatable toys in a pool&#10;&#10;Description automatically generated">
            <a:extLst>
              <a:ext uri="{FF2B5EF4-FFF2-40B4-BE49-F238E27FC236}">
                <a16:creationId xmlns:a16="http://schemas.microsoft.com/office/drawing/2014/main" id="{034CABC5-953F-137D-E341-676D0D164446}"/>
              </a:ext>
            </a:extLst>
          </p:cNvPr>
          <p:cNvPicPr>
            <a:picLocks noChangeAspect="1"/>
          </p:cNvPicPr>
          <p:nvPr/>
        </p:nvPicPr>
        <p:blipFill>
          <a:blip r:embed="rId4"/>
          <a:stretch>
            <a:fillRect/>
          </a:stretch>
        </p:blipFill>
        <p:spPr>
          <a:xfrm>
            <a:off x="3956246" y="545979"/>
            <a:ext cx="4317214" cy="2877377"/>
          </a:xfrm>
          <a:prstGeom prst="rect">
            <a:avLst/>
          </a:prstGeom>
        </p:spPr>
      </p:pic>
      <p:pic>
        <p:nvPicPr>
          <p:cNvPr id="7" name="Picture 6" descr="A toy figure with a helmet on top of it&#10;&#10;Description automatically generated">
            <a:extLst>
              <a:ext uri="{FF2B5EF4-FFF2-40B4-BE49-F238E27FC236}">
                <a16:creationId xmlns:a16="http://schemas.microsoft.com/office/drawing/2014/main" id="{917E1A78-285F-593B-E2E8-0AD3F8A80DEB}"/>
              </a:ext>
            </a:extLst>
          </p:cNvPr>
          <p:cNvPicPr>
            <a:picLocks noChangeAspect="1"/>
          </p:cNvPicPr>
          <p:nvPr/>
        </p:nvPicPr>
        <p:blipFill rotWithShape="1">
          <a:blip r:embed="rId5"/>
          <a:srcRect l="5196" r="7655" b="13160"/>
          <a:stretch/>
        </p:blipFill>
        <p:spPr>
          <a:xfrm>
            <a:off x="8609094" y="108244"/>
            <a:ext cx="2824635" cy="3752850"/>
          </a:xfrm>
          <a:prstGeom prst="rect">
            <a:avLst/>
          </a:prstGeom>
        </p:spPr>
      </p:pic>
    </p:spTree>
    <p:extLst>
      <p:ext uri="{BB962C8B-B14F-4D97-AF65-F5344CB8AC3E}">
        <p14:creationId xmlns:p14="http://schemas.microsoft.com/office/powerpoint/2010/main" val="968727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64DDB95-686A-4A6A-A24B-A08D1B339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34" y="1"/>
            <a:ext cx="11721533" cy="398062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srcRect l="3411" t="8148" r="8580" b="2371"/>
          <a:stretch/>
        </p:blipFill>
        <p:spPr>
          <a:xfrm>
            <a:off x="68930" y="839416"/>
            <a:ext cx="3735657" cy="2554248"/>
          </a:xfrm>
          <a:prstGeom prst="rect">
            <a:avLst/>
          </a:prstGeom>
          <a:ln>
            <a:noFill/>
          </a:ln>
        </p:spPr>
      </p:pic>
      <p:pic>
        <p:nvPicPr>
          <p:cNvPr id="6" name="Picture 5"/>
          <p:cNvPicPr>
            <a:picLocks noChangeAspect="1"/>
          </p:cNvPicPr>
          <p:nvPr/>
        </p:nvPicPr>
        <p:blipFill>
          <a:blip r:embed="rId4"/>
          <a:stretch>
            <a:fillRect/>
          </a:stretch>
        </p:blipFill>
        <p:spPr>
          <a:xfrm>
            <a:off x="7812729" y="839416"/>
            <a:ext cx="3812310" cy="2554248"/>
          </a:xfrm>
          <a:prstGeom prst="rect">
            <a:avLst/>
          </a:prstGeom>
          <a:ln>
            <a:noFill/>
          </a:ln>
        </p:spPr>
      </p:pic>
      <p:pic>
        <p:nvPicPr>
          <p:cNvPr id="4" name="Picture 3"/>
          <p:cNvPicPr>
            <a:picLocks noChangeAspect="1"/>
          </p:cNvPicPr>
          <p:nvPr/>
        </p:nvPicPr>
        <p:blipFill>
          <a:blip r:embed="rId5"/>
          <a:stretch>
            <a:fillRect/>
          </a:stretch>
        </p:blipFill>
        <p:spPr>
          <a:xfrm>
            <a:off x="3906365" y="23414"/>
            <a:ext cx="3812310" cy="3812310"/>
          </a:xfrm>
          <a:prstGeom prst="rect">
            <a:avLst/>
          </a:prstGeom>
          <a:ln>
            <a:noFill/>
          </a:ln>
        </p:spPr>
      </p:pic>
      <p:sp>
        <p:nvSpPr>
          <p:cNvPr id="13" name="Rectangle 12">
            <a:extLst>
              <a:ext uri="{FF2B5EF4-FFF2-40B4-BE49-F238E27FC236}">
                <a16:creationId xmlns:a16="http://schemas.microsoft.com/office/drawing/2014/main" id="{36A9CD45-E921-4AAC-B043-E0E063C4C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85801" y="4267829"/>
            <a:ext cx="3373149" cy="1608035"/>
          </a:xfrm>
        </p:spPr>
        <p:txBody>
          <a:bodyPr>
            <a:normAutofit/>
          </a:bodyPr>
          <a:lstStyle/>
          <a:p>
            <a:r>
              <a:rPr lang="en-US" sz="4800" u="sng" dirty="0">
                <a:solidFill>
                  <a:schemeClr val="bg1"/>
                </a:solidFill>
              </a:rPr>
              <a:t>Bird’s Eye View</a:t>
            </a:r>
          </a:p>
        </p:txBody>
      </p:sp>
      <p:sp>
        <p:nvSpPr>
          <p:cNvPr id="3" name="Content Placeholder 2"/>
          <p:cNvSpPr>
            <a:spLocks noGrp="1"/>
          </p:cNvSpPr>
          <p:nvPr>
            <p:ph sz="quarter" idx="13"/>
          </p:nvPr>
        </p:nvSpPr>
        <p:spPr>
          <a:xfrm>
            <a:off x="3948546" y="4267829"/>
            <a:ext cx="7321941" cy="2019849"/>
          </a:xfrm>
        </p:spPr>
        <p:txBody>
          <a:bodyPr>
            <a:normAutofit fontScale="92500"/>
          </a:bodyPr>
          <a:lstStyle/>
          <a:p>
            <a:pPr marL="0" indent="0">
              <a:lnSpc>
                <a:spcPct val="110000"/>
              </a:lnSpc>
              <a:buNone/>
            </a:pPr>
            <a:r>
              <a:rPr lang="en-US" sz="2400" cap="none" dirty="0">
                <a:solidFill>
                  <a:schemeClr val="bg1"/>
                </a:solidFill>
                <a:latin typeface="Arial" panose="020B0604020202020204" pitchFamily="34" charset="0"/>
                <a:cs typeface="Arial" panose="020B0604020202020204" pitchFamily="34" charset="0"/>
              </a:rPr>
              <a:t>This type of high angle is </a:t>
            </a:r>
            <a:r>
              <a:rPr lang="en-US" sz="2400" i="1" cap="none" dirty="0">
                <a:solidFill>
                  <a:schemeClr val="bg1"/>
                </a:solidFill>
                <a:latin typeface="Arial" panose="020B0604020202020204" pitchFamily="34" charset="0"/>
                <a:cs typeface="Arial" panose="020B0604020202020204" pitchFamily="34" charset="0"/>
              </a:rPr>
              <a:t>taken from directly above looking straight down</a:t>
            </a:r>
            <a:r>
              <a:rPr lang="en-US" sz="2400" cap="none" dirty="0">
                <a:solidFill>
                  <a:schemeClr val="bg1"/>
                </a:solidFill>
                <a:latin typeface="Arial" panose="020B0604020202020204" pitchFamily="34" charset="0"/>
                <a:cs typeface="Arial" panose="020B0604020202020204" pitchFamily="34" charset="0"/>
              </a:rPr>
              <a:t>. This is a completely different and somewhat unnatural point of view which can be used for dramatic effect or to show the positions/placement of different subjects and objects at one time.</a:t>
            </a:r>
          </a:p>
        </p:txBody>
      </p:sp>
    </p:spTree>
    <p:extLst>
      <p:ext uri="{BB962C8B-B14F-4D97-AF65-F5344CB8AC3E}">
        <p14:creationId xmlns:p14="http://schemas.microsoft.com/office/powerpoint/2010/main" val="3362998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3" name="Rectangle 19">
            <a:extLst>
              <a:ext uri="{FF2B5EF4-FFF2-40B4-BE49-F238E27FC236}">
                <a16:creationId xmlns:a16="http://schemas.microsoft.com/office/drawing/2014/main" id="{C64DDB95-686A-4A6A-A24B-A08D1B339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34" y="1"/>
            <a:ext cx="11721533" cy="398062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person, wall, trouser, suit&#10;&#10;Description automatically generated">
            <a:extLst>
              <a:ext uri="{FF2B5EF4-FFF2-40B4-BE49-F238E27FC236}">
                <a16:creationId xmlns:a16="http://schemas.microsoft.com/office/drawing/2014/main" id="{A5743B95-F6E2-DC85-FDA3-F84FD7BCD036}"/>
              </a:ext>
            </a:extLst>
          </p:cNvPr>
          <p:cNvPicPr>
            <a:picLocks noChangeAspect="1"/>
          </p:cNvPicPr>
          <p:nvPr/>
        </p:nvPicPr>
        <p:blipFill rotWithShape="1">
          <a:blip r:embed="rId3"/>
          <a:srcRect t="12954"/>
          <a:stretch/>
        </p:blipFill>
        <p:spPr>
          <a:xfrm>
            <a:off x="555995" y="-1"/>
            <a:ext cx="3052484" cy="3980623"/>
          </a:xfrm>
          <a:prstGeom prst="rect">
            <a:avLst/>
          </a:prstGeom>
          <a:ln>
            <a:noFill/>
          </a:ln>
        </p:spPr>
      </p:pic>
      <p:pic>
        <p:nvPicPr>
          <p:cNvPr id="11" name="Picture 10" descr="A picture containing text&#10;&#10;Description automatically generated">
            <a:extLst>
              <a:ext uri="{FF2B5EF4-FFF2-40B4-BE49-F238E27FC236}">
                <a16:creationId xmlns:a16="http://schemas.microsoft.com/office/drawing/2014/main" id="{322CB10D-26F2-BBAA-10A9-6F693622B8FA}"/>
              </a:ext>
            </a:extLst>
          </p:cNvPr>
          <p:cNvPicPr>
            <a:picLocks noChangeAspect="1"/>
          </p:cNvPicPr>
          <p:nvPr/>
        </p:nvPicPr>
        <p:blipFill>
          <a:blip r:embed="rId4"/>
          <a:stretch>
            <a:fillRect/>
          </a:stretch>
        </p:blipFill>
        <p:spPr>
          <a:xfrm>
            <a:off x="8474712" y="0"/>
            <a:ext cx="2657065" cy="3980622"/>
          </a:xfrm>
          <a:prstGeom prst="rect">
            <a:avLst/>
          </a:prstGeom>
          <a:ln>
            <a:noFill/>
          </a:ln>
        </p:spPr>
      </p:pic>
      <p:sp>
        <p:nvSpPr>
          <p:cNvPr id="22" name="Rectangle 21">
            <a:extLst>
              <a:ext uri="{FF2B5EF4-FFF2-40B4-BE49-F238E27FC236}">
                <a16:creationId xmlns:a16="http://schemas.microsoft.com/office/drawing/2014/main" id="{36A9CD45-E921-4AAC-B043-E0E063C4C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85801" y="4267829"/>
            <a:ext cx="3373149" cy="1608035"/>
          </a:xfrm>
        </p:spPr>
        <p:txBody>
          <a:bodyPr>
            <a:normAutofit/>
          </a:bodyPr>
          <a:lstStyle/>
          <a:p>
            <a:r>
              <a:rPr lang="en-US" sz="4800" u="sng" dirty="0">
                <a:solidFill>
                  <a:schemeClr val="bg1"/>
                </a:solidFill>
              </a:rPr>
              <a:t>Low Angle</a:t>
            </a:r>
          </a:p>
        </p:txBody>
      </p:sp>
      <p:sp>
        <p:nvSpPr>
          <p:cNvPr id="3" name="Content Placeholder 2"/>
          <p:cNvSpPr>
            <a:spLocks noGrp="1"/>
          </p:cNvSpPr>
          <p:nvPr>
            <p:ph sz="quarter" idx="13"/>
          </p:nvPr>
        </p:nvSpPr>
        <p:spPr>
          <a:xfrm>
            <a:off x="4214950" y="4267829"/>
            <a:ext cx="7055538" cy="1976217"/>
          </a:xfrm>
        </p:spPr>
        <p:txBody>
          <a:bodyPr>
            <a:normAutofit lnSpcReduction="10000"/>
          </a:bodyPr>
          <a:lstStyle/>
          <a:p>
            <a:pPr marL="0" indent="0">
              <a:lnSpc>
                <a:spcPct val="110000"/>
              </a:lnSpc>
              <a:buNone/>
            </a:pPr>
            <a:r>
              <a:rPr lang="en-US" sz="2400" cap="none" dirty="0">
                <a:solidFill>
                  <a:schemeClr val="bg1"/>
                </a:solidFill>
                <a:latin typeface="Arial" panose="020B0604020202020204" pitchFamily="34" charset="0"/>
                <a:cs typeface="Arial" panose="020B0604020202020204" pitchFamily="34" charset="0"/>
              </a:rPr>
              <a:t>For this camera angle, </a:t>
            </a:r>
            <a:r>
              <a:rPr lang="en-US" sz="2400" i="1" cap="none" dirty="0">
                <a:solidFill>
                  <a:schemeClr val="bg1"/>
                </a:solidFill>
                <a:latin typeface="Arial" panose="020B0604020202020204" pitchFamily="34" charset="0"/>
                <a:cs typeface="Arial" panose="020B0604020202020204" pitchFamily="34" charset="0"/>
              </a:rPr>
              <a:t>your camera is positioned below the subject and looks up at it. </a:t>
            </a:r>
            <a:r>
              <a:rPr lang="en-US" sz="2400" cap="none" dirty="0">
                <a:solidFill>
                  <a:schemeClr val="bg1"/>
                </a:solidFill>
                <a:latin typeface="Arial" panose="020B0604020202020204" pitchFamily="34" charset="0"/>
                <a:cs typeface="Arial" panose="020B0604020202020204" pitchFamily="34" charset="0"/>
              </a:rPr>
              <a:t>This shows the subject slightly from below, giving them the impression of being bigger/taller, more powerful, or dominant. </a:t>
            </a:r>
          </a:p>
        </p:txBody>
      </p:sp>
      <p:pic>
        <p:nvPicPr>
          <p:cNvPr id="5" name="Picture 4" descr="A toy nurse with a stethoscope on her head&#10;&#10;Description automatically generated">
            <a:extLst>
              <a:ext uri="{FF2B5EF4-FFF2-40B4-BE49-F238E27FC236}">
                <a16:creationId xmlns:a16="http://schemas.microsoft.com/office/drawing/2014/main" id="{0E80E05E-AEEA-CBE7-FF20-A5D9A987830D}"/>
              </a:ext>
            </a:extLst>
          </p:cNvPr>
          <p:cNvPicPr>
            <a:picLocks noChangeAspect="1"/>
          </p:cNvPicPr>
          <p:nvPr/>
        </p:nvPicPr>
        <p:blipFill>
          <a:blip r:embed="rId5"/>
          <a:stretch>
            <a:fillRect/>
          </a:stretch>
        </p:blipFill>
        <p:spPr>
          <a:xfrm>
            <a:off x="4506730" y="0"/>
            <a:ext cx="2985467" cy="3980622"/>
          </a:xfrm>
          <a:prstGeom prst="rect">
            <a:avLst/>
          </a:prstGeom>
        </p:spPr>
      </p:pic>
    </p:spTree>
    <p:extLst>
      <p:ext uri="{BB962C8B-B14F-4D97-AF65-F5344CB8AC3E}">
        <p14:creationId xmlns:p14="http://schemas.microsoft.com/office/powerpoint/2010/main" val="766319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64DDB95-686A-4A6A-A24B-A08D1B339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34" y="1"/>
            <a:ext cx="11721533" cy="398062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452AF9-9ABF-07BE-2BD3-31E59D9E0221}"/>
              </a:ext>
            </a:extLst>
          </p:cNvPr>
          <p:cNvPicPr>
            <a:picLocks noChangeAspect="1"/>
          </p:cNvPicPr>
          <p:nvPr/>
        </p:nvPicPr>
        <p:blipFill>
          <a:blip r:embed="rId3"/>
          <a:stretch>
            <a:fillRect/>
          </a:stretch>
        </p:blipFill>
        <p:spPr>
          <a:xfrm rot="5400000">
            <a:off x="-77760" y="661777"/>
            <a:ext cx="3980623" cy="2657065"/>
          </a:xfrm>
          <a:prstGeom prst="rect">
            <a:avLst/>
          </a:prstGeom>
          <a:ln>
            <a:noFill/>
          </a:ln>
        </p:spPr>
      </p:pic>
      <p:pic>
        <p:nvPicPr>
          <p:cNvPr id="9" name="Picture 8" descr="A picture containing sky, tree, outdoor, air&#10;&#10;Description automatically generated">
            <a:extLst>
              <a:ext uri="{FF2B5EF4-FFF2-40B4-BE49-F238E27FC236}">
                <a16:creationId xmlns:a16="http://schemas.microsoft.com/office/drawing/2014/main" id="{87BD945F-EB8D-C9D8-6BF4-981059B86B50}"/>
              </a:ext>
            </a:extLst>
          </p:cNvPr>
          <p:cNvPicPr>
            <a:picLocks noChangeAspect="1"/>
          </p:cNvPicPr>
          <p:nvPr/>
        </p:nvPicPr>
        <p:blipFill rotWithShape="1">
          <a:blip r:embed="rId4"/>
          <a:srcRect l="-15511" r="233"/>
          <a:stretch/>
        </p:blipFill>
        <p:spPr>
          <a:xfrm>
            <a:off x="2758080" y="823553"/>
            <a:ext cx="5339545" cy="2605447"/>
          </a:xfrm>
          <a:prstGeom prst="rect">
            <a:avLst/>
          </a:prstGeom>
          <a:ln>
            <a:noFill/>
          </a:ln>
        </p:spPr>
      </p:pic>
      <p:pic>
        <p:nvPicPr>
          <p:cNvPr id="4" name="Picture 3">
            <a:extLst>
              <a:ext uri="{FF2B5EF4-FFF2-40B4-BE49-F238E27FC236}">
                <a16:creationId xmlns:a16="http://schemas.microsoft.com/office/drawing/2014/main" id="{66DD5D94-F71C-7C82-6E53-C66EDD00F6E6}"/>
              </a:ext>
            </a:extLst>
          </p:cNvPr>
          <p:cNvPicPr>
            <a:picLocks noChangeAspect="1"/>
          </p:cNvPicPr>
          <p:nvPr/>
        </p:nvPicPr>
        <p:blipFill>
          <a:blip r:embed="rId5"/>
          <a:stretch>
            <a:fillRect/>
          </a:stretch>
        </p:blipFill>
        <p:spPr>
          <a:xfrm>
            <a:off x="8474712" y="0"/>
            <a:ext cx="2657065" cy="3980622"/>
          </a:xfrm>
          <a:prstGeom prst="rect">
            <a:avLst/>
          </a:prstGeom>
          <a:ln>
            <a:noFill/>
          </a:ln>
        </p:spPr>
      </p:pic>
      <p:sp>
        <p:nvSpPr>
          <p:cNvPr id="37" name="Rectangle 36">
            <a:extLst>
              <a:ext uri="{FF2B5EF4-FFF2-40B4-BE49-F238E27FC236}">
                <a16:creationId xmlns:a16="http://schemas.microsoft.com/office/drawing/2014/main" id="{36A9CD45-E921-4AAC-B043-E0E063C4C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85801" y="4267829"/>
            <a:ext cx="3373149" cy="1608035"/>
          </a:xfrm>
        </p:spPr>
        <p:txBody>
          <a:bodyPr>
            <a:normAutofit/>
          </a:bodyPr>
          <a:lstStyle/>
          <a:p>
            <a:r>
              <a:rPr lang="en-US" sz="4800" u="sng" dirty="0">
                <a:solidFill>
                  <a:schemeClr val="bg1"/>
                </a:solidFill>
              </a:rPr>
              <a:t>Worm’s Eye</a:t>
            </a:r>
          </a:p>
        </p:txBody>
      </p:sp>
      <p:sp>
        <p:nvSpPr>
          <p:cNvPr id="3" name="Content Placeholder 2"/>
          <p:cNvSpPr>
            <a:spLocks noGrp="1"/>
          </p:cNvSpPr>
          <p:nvPr>
            <p:ph sz="quarter" idx="13"/>
          </p:nvPr>
        </p:nvSpPr>
        <p:spPr>
          <a:xfrm>
            <a:off x="4634682" y="4267829"/>
            <a:ext cx="6635805" cy="1608035"/>
          </a:xfrm>
        </p:spPr>
        <p:txBody>
          <a:bodyPr>
            <a:normAutofit/>
          </a:bodyPr>
          <a:lstStyle/>
          <a:p>
            <a:pPr marL="0" indent="0">
              <a:buNone/>
            </a:pPr>
            <a:r>
              <a:rPr lang="en-US" sz="2800" cap="none" dirty="0">
                <a:solidFill>
                  <a:schemeClr val="bg1"/>
                </a:solidFill>
                <a:latin typeface="Arial" panose="020B0604020202020204" pitchFamily="34" charset="0"/>
                <a:cs typeface="Arial" panose="020B0604020202020204" pitchFamily="34" charset="0"/>
              </a:rPr>
              <a:t>This type of low angle </a:t>
            </a:r>
            <a:r>
              <a:rPr lang="en-US" sz="2800" i="1" cap="none" dirty="0">
                <a:solidFill>
                  <a:schemeClr val="bg1"/>
                </a:solidFill>
                <a:latin typeface="Arial" panose="020B0604020202020204" pitchFamily="34" charset="0"/>
                <a:cs typeface="Arial" panose="020B0604020202020204" pitchFamily="34" charset="0"/>
              </a:rPr>
              <a:t>points the camera directly up towards the sky </a:t>
            </a:r>
            <a:r>
              <a:rPr lang="en-US" sz="2800" cap="none" dirty="0">
                <a:solidFill>
                  <a:schemeClr val="bg1"/>
                </a:solidFill>
                <a:latin typeface="Arial" panose="020B0604020202020204" pitchFamily="34" charset="0"/>
                <a:cs typeface="Arial" panose="020B0604020202020204" pitchFamily="34" charset="0"/>
              </a:rPr>
              <a:t>to create a unique perspective. </a:t>
            </a:r>
          </a:p>
        </p:txBody>
      </p:sp>
    </p:spTree>
    <p:extLst>
      <p:ext uri="{BB962C8B-B14F-4D97-AF65-F5344CB8AC3E}">
        <p14:creationId xmlns:p14="http://schemas.microsoft.com/office/powerpoint/2010/main" val="3651425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2" name="Picture 11" descr="A car parked on the side of a building&#10;&#10;Description automatically generated">
            <a:extLst>
              <a:ext uri="{FF2B5EF4-FFF2-40B4-BE49-F238E27FC236}">
                <a16:creationId xmlns:a16="http://schemas.microsoft.com/office/drawing/2014/main" id="{4A43057C-7CA4-4C10-AD53-D3C9310C94BB}"/>
              </a:ext>
            </a:extLst>
          </p:cNvPr>
          <p:cNvPicPr>
            <a:picLocks noChangeAspect="1"/>
          </p:cNvPicPr>
          <p:nvPr/>
        </p:nvPicPr>
        <p:blipFill rotWithShape="1">
          <a:blip r:embed="rId3"/>
          <a:srcRect r="3912" b="5"/>
          <a:stretch/>
        </p:blipFill>
        <p:spPr>
          <a:xfrm>
            <a:off x="20" y="10"/>
            <a:ext cx="3825081" cy="3980613"/>
          </a:xfrm>
          <a:prstGeom prst="rect">
            <a:avLst/>
          </a:prstGeom>
          <a:ln>
            <a:noFill/>
          </a:ln>
        </p:spPr>
      </p:pic>
      <p:pic>
        <p:nvPicPr>
          <p:cNvPr id="6" name="Picture 5"/>
          <p:cNvPicPr>
            <a:picLocks noChangeAspect="1"/>
          </p:cNvPicPr>
          <p:nvPr/>
        </p:nvPicPr>
        <p:blipFill rotWithShape="1">
          <a:blip r:embed="rId4"/>
          <a:srcRect l="26837" r="19112" b="2"/>
          <a:stretch/>
        </p:blipFill>
        <p:spPr>
          <a:xfrm>
            <a:off x="3948545" y="-1"/>
            <a:ext cx="3825101" cy="3980623"/>
          </a:xfrm>
          <a:prstGeom prst="rect">
            <a:avLst/>
          </a:prstGeom>
          <a:ln>
            <a:noFill/>
          </a:ln>
        </p:spPr>
      </p:pic>
      <p:pic>
        <p:nvPicPr>
          <p:cNvPr id="5" name="Picture 4"/>
          <p:cNvPicPr>
            <a:picLocks noChangeAspect="1"/>
          </p:cNvPicPr>
          <p:nvPr/>
        </p:nvPicPr>
        <p:blipFill rotWithShape="1">
          <a:blip r:embed="rId5"/>
          <a:srcRect l="13375" r="14797" b="2"/>
          <a:stretch/>
        </p:blipFill>
        <p:spPr>
          <a:xfrm>
            <a:off x="7897090" y="10"/>
            <a:ext cx="3812309" cy="3980612"/>
          </a:xfrm>
          <a:prstGeom prst="rect">
            <a:avLst/>
          </a:prstGeom>
          <a:ln>
            <a:noFill/>
          </a:ln>
        </p:spPr>
      </p:pic>
      <p:sp>
        <p:nvSpPr>
          <p:cNvPr id="17" name="Rectangle 16">
            <a:extLst>
              <a:ext uri="{FF2B5EF4-FFF2-40B4-BE49-F238E27FC236}">
                <a16:creationId xmlns:a16="http://schemas.microsoft.com/office/drawing/2014/main" id="{1D51A13F-8E1F-47FA-BB66-78AEB2343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85801" y="4267829"/>
            <a:ext cx="3373149" cy="1608035"/>
          </a:xfrm>
        </p:spPr>
        <p:txBody>
          <a:bodyPr>
            <a:normAutofit/>
          </a:bodyPr>
          <a:lstStyle/>
          <a:p>
            <a:r>
              <a:rPr lang="en-US" sz="4800" u="sng">
                <a:solidFill>
                  <a:schemeClr val="bg1"/>
                </a:solidFill>
              </a:rPr>
              <a:t>Ground Level</a:t>
            </a:r>
          </a:p>
        </p:txBody>
      </p:sp>
      <p:sp>
        <p:nvSpPr>
          <p:cNvPr id="3" name="Content Placeholder 2"/>
          <p:cNvSpPr>
            <a:spLocks noGrp="1"/>
          </p:cNvSpPr>
          <p:nvPr>
            <p:ph sz="quarter" idx="13"/>
          </p:nvPr>
        </p:nvSpPr>
        <p:spPr>
          <a:xfrm>
            <a:off x="3422470" y="4267829"/>
            <a:ext cx="7848018" cy="2010423"/>
          </a:xfrm>
        </p:spPr>
        <p:txBody>
          <a:bodyPr>
            <a:normAutofit/>
          </a:bodyPr>
          <a:lstStyle/>
          <a:p>
            <a:pPr marL="0" indent="0">
              <a:lnSpc>
                <a:spcPct val="110000"/>
              </a:lnSpc>
              <a:buNone/>
            </a:pPr>
            <a:r>
              <a:rPr lang="en-US" sz="2200" cap="none" dirty="0">
                <a:solidFill>
                  <a:schemeClr val="bg1"/>
                </a:solidFill>
                <a:latin typeface="Arial" panose="020B0604020202020204" pitchFamily="34" charset="0"/>
                <a:cs typeface="Arial" panose="020B0604020202020204" pitchFamily="34" charset="0"/>
              </a:rPr>
              <a:t>This angle simply means the </a:t>
            </a:r>
            <a:r>
              <a:rPr lang="en-US" sz="2200" i="1" cap="none" dirty="0">
                <a:solidFill>
                  <a:schemeClr val="bg1"/>
                </a:solidFill>
                <a:latin typeface="Arial" panose="020B0604020202020204" pitchFamily="34" charset="0"/>
                <a:cs typeface="Arial" panose="020B0604020202020204" pitchFamily="34" charset="0"/>
              </a:rPr>
              <a:t>camera is sitting on the same surface as the subject, which is sometimes the ground</a:t>
            </a:r>
            <a:r>
              <a:rPr lang="en-US" sz="2200" cap="none" dirty="0">
                <a:solidFill>
                  <a:schemeClr val="bg1"/>
                </a:solidFill>
                <a:latin typeface="Arial" panose="020B0604020202020204" pitchFamily="34" charset="0"/>
                <a:cs typeface="Arial" panose="020B0604020202020204" pitchFamily="34" charset="0"/>
              </a:rPr>
              <a:t>. This is another way to present everyday subjects in an uncommon way for dramatic effect because we don't often view the world this way. Helps to make smaller objects look life-size.</a:t>
            </a:r>
          </a:p>
          <a:p>
            <a:pPr>
              <a:lnSpc>
                <a:spcPct val="110000"/>
              </a:lnSpc>
            </a:pPr>
            <a:endParaRPr lang="en-US" sz="1700" dirty="0">
              <a:solidFill>
                <a:schemeClr val="bg1"/>
              </a:solidFill>
            </a:endParaRPr>
          </a:p>
        </p:txBody>
      </p:sp>
    </p:spTree>
    <p:extLst>
      <p:ext uri="{BB962C8B-B14F-4D97-AF65-F5344CB8AC3E}">
        <p14:creationId xmlns:p14="http://schemas.microsoft.com/office/powerpoint/2010/main" val="3492751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7328" r="19010" b="-1"/>
          <a:stretch/>
        </p:blipFill>
        <p:spPr>
          <a:xfrm>
            <a:off x="20" y="10"/>
            <a:ext cx="3825081" cy="3980613"/>
          </a:xfrm>
          <a:prstGeom prst="rect">
            <a:avLst/>
          </a:prstGeom>
          <a:ln>
            <a:noFill/>
          </a:ln>
        </p:spPr>
      </p:pic>
      <p:pic>
        <p:nvPicPr>
          <p:cNvPr id="4" name="Picture 3"/>
          <p:cNvPicPr>
            <a:picLocks noChangeAspect="1"/>
          </p:cNvPicPr>
          <p:nvPr/>
        </p:nvPicPr>
        <p:blipFill rotWithShape="1">
          <a:blip r:embed="rId4"/>
          <a:srcRect t="1918" r="-2" b="-2"/>
          <a:stretch/>
        </p:blipFill>
        <p:spPr>
          <a:xfrm>
            <a:off x="3948545" y="-1"/>
            <a:ext cx="3825101" cy="3980623"/>
          </a:xfrm>
          <a:prstGeom prst="rect">
            <a:avLst/>
          </a:prstGeom>
          <a:ln>
            <a:noFill/>
          </a:ln>
        </p:spPr>
      </p:pic>
      <p:pic>
        <p:nvPicPr>
          <p:cNvPr id="10" name="Picture 9" descr="A close-up of a stuffed animal&#10;&#10;Description automatically generated with low confidence">
            <a:extLst>
              <a:ext uri="{FF2B5EF4-FFF2-40B4-BE49-F238E27FC236}">
                <a16:creationId xmlns:a16="http://schemas.microsoft.com/office/drawing/2014/main" id="{AD9C9218-CC28-C373-DE70-1F5160E1BD8A}"/>
              </a:ext>
            </a:extLst>
          </p:cNvPr>
          <p:cNvPicPr>
            <a:picLocks noChangeAspect="1"/>
          </p:cNvPicPr>
          <p:nvPr/>
        </p:nvPicPr>
        <p:blipFill rotWithShape="1">
          <a:blip r:embed="rId5"/>
          <a:srcRect l="31560" r="5709" b="-1"/>
          <a:stretch/>
        </p:blipFill>
        <p:spPr>
          <a:xfrm>
            <a:off x="7897090" y="10"/>
            <a:ext cx="3812309" cy="3980612"/>
          </a:xfrm>
          <a:prstGeom prst="rect">
            <a:avLst/>
          </a:prstGeom>
          <a:ln>
            <a:noFill/>
          </a:ln>
        </p:spPr>
      </p:pic>
      <p:sp>
        <p:nvSpPr>
          <p:cNvPr id="18" name="Rectangle 17">
            <a:extLst>
              <a:ext uri="{FF2B5EF4-FFF2-40B4-BE49-F238E27FC236}">
                <a16:creationId xmlns:a16="http://schemas.microsoft.com/office/drawing/2014/main" id="{1D51A13F-8E1F-47FA-BB66-78AEB2343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134" y="4109680"/>
            <a:ext cx="11730000" cy="2299058"/>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85801" y="4267829"/>
            <a:ext cx="3373149" cy="1608035"/>
          </a:xfrm>
        </p:spPr>
        <p:txBody>
          <a:bodyPr>
            <a:normAutofit/>
          </a:bodyPr>
          <a:lstStyle/>
          <a:p>
            <a:r>
              <a:rPr lang="en-US" sz="4800" u="sng" dirty="0">
                <a:solidFill>
                  <a:schemeClr val="bg1"/>
                </a:solidFill>
              </a:rPr>
              <a:t>Tilted Angle</a:t>
            </a:r>
          </a:p>
        </p:txBody>
      </p:sp>
      <p:sp>
        <p:nvSpPr>
          <p:cNvPr id="3" name="Content Placeholder 2"/>
          <p:cNvSpPr>
            <a:spLocks noGrp="1"/>
          </p:cNvSpPr>
          <p:nvPr>
            <p:ph sz="quarter" idx="13"/>
          </p:nvPr>
        </p:nvSpPr>
        <p:spPr>
          <a:xfrm>
            <a:off x="4524866" y="4267829"/>
            <a:ext cx="6745621" cy="2048130"/>
          </a:xfrm>
        </p:spPr>
        <p:txBody>
          <a:bodyPr>
            <a:normAutofit fontScale="92500" lnSpcReduction="10000"/>
          </a:bodyPr>
          <a:lstStyle/>
          <a:p>
            <a:pPr marL="0" indent="0">
              <a:buNone/>
            </a:pPr>
            <a:r>
              <a:rPr lang="en-US" sz="2400" cap="none" dirty="0">
                <a:solidFill>
                  <a:schemeClr val="bg1"/>
                </a:solidFill>
                <a:latin typeface="Arial" panose="020B0604020202020204" pitchFamily="34" charset="0"/>
                <a:cs typeface="Arial" panose="020B0604020202020204" pitchFamily="34" charset="0"/>
              </a:rPr>
              <a:t>This is where the </a:t>
            </a:r>
            <a:r>
              <a:rPr lang="en-US" sz="2400" i="1" cap="none" dirty="0">
                <a:solidFill>
                  <a:schemeClr val="bg1"/>
                </a:solidFill>
                <a:latin typeface="Arial" panose="020B0604020202020204" pitchFamily="34" charset="0"/>
                <a:cs typeface="Arial" panose="020B0604020202020204" pitchFamily="34" charset="0"/>
              </a:rPr>
              <a:t>camera is purposely tilted towards one side so the horizon is diagonal</a:t>
            </a:r>
            <a:r>
              <a:rPr lang="en-US" sz="2400" cap="none" dirty="0">
                <a:solidFill>
                  <a:schemeClr val="bg1"/>
                </a:solidFill>
                <a:latin typeface="Arial" panose="020B0604020202020204" pitchFamily="34" charset="0"/>
                <a:cs typeface="Arial" panose="020B0604020202020204" pitchFamily="34" charset="0"/>
              </a:rPr>
              <a:t>. This creates an interesting and dramatic effect.  Tilted angles can be used </a:t>
            </a:r>
            <a:r>
              <a:rPr lang="en-US" sz="2400" i="1" cap="none" dirty="0">
                <a:solidFill>
                  <a:schemeClr val="bg1"/>
                </a:solidFill>
                <a:latin typeface="Arial" panose="020B0604020202020204" pitchFamily="34" charset="0"/>
                <a:cs typeface="Arial" panose="020B0604020202020204" pitchFamily="34" charset="0"/>
              </a:rPr>
              <a:t>to add a sense of movement, excitement, or instability.</a:t>
            </a:r>
          </a:p>
        </p:txBody>
      </p:sp>
    </p:spTree>
    <p:extLst>
      <p:ext uri="{BB962C8B-B14F-4D97-AF65-F5344CB8AC3E}">
        <p14:creationId xmlns:p14="http://schemas.microsoft.com/office/powerpoint/2010/main" val="49250674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E3530EC-BA5B-407C-9B36-00820F39551C}"/>
    </a:ext>
  </a:extLst>
</a:theme>
</file>

<file path=docProps/app.xml><?xml version="1.0" encoding="utf-8"?>
<Properties xmlns="http://schemas.openxmlformats.org/officeDocument/2006/extended-properties" xmlns:vt="http://schemas.openxmlformats.org/officeDocument/2006/docPropsVTypes">
  <Template>TC104033927[[fn=Main Event]]</Template>
  <TotalTime>205</TotalTime>
  <Words>365</Words>
  <Application>Microsoft Office PowerPoint</Application>
  <PresentationFormat>Widescreen</PresentationFormat>
  <Paragraphs>20</Paragraphs>
  <Slides>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Impact</vt:lpstr>
      <vt:lpstr>Main Event</vt:lpstr>
      <vt:lpstr>Camera Angles</vt:lpstr>
      <vt:lpstr>Camera Angle definitions</vt:lpstr>
      <vt:lpstr>Eye Level Shot</vt:lpstr>
      <vt:lpstr>High Angle</vt:lpstr>
      <vt:lpstr>Bird’s Eye View</vt:lpstr>
      <vt:lpstr>Low Angle</vt:lpstr>
      <vt:lpstr>Worm’s Eye</vt:lpstr>
      <vt:lpstr>Ground Level</vt:lpstr>
      <vt:lpstr>Tilted Angle</vt:lpstr>
    </vt:vector>
  </TitlesOfParts>
  <Company>Fontana Unified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Camera Angles</dc:title>
  <dc:creator>Sandy Flores</dc:creator>
  <cp:lastModifiedBy>Sandy De La Rosa</cp:lastModifiedBy>
  <cp:revision>121</cp:revision>
  <dcterms:created xsi:type="dcterms:W3CDTF">2014-09-08T22:04:44Z</dcterms:created>
  <dcterms:modified xsi:type="dcterms:W3CDTF">2023-08-17T16:49:38Z</dcterms:modified>
</cp:coreProperties>
</file>