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8.jpg" ContentType="image/jpg"/>
  <Override PartName="/ppt/media/image16.jpg" ContentType="image/jpg"/>
  <Override PartName="/ppt/media/image17.jpg" ContentType="image/jpg"/>
  <Override PartName="/ppt/media/image21.jpg" ContentType="image/jpg"/>
  <Override PartName="/ppt/media/image37.jpg" ContentType="image/jpg"/>
  <Override PartName="/ppt/media/image38.jpg" ContentType="image/jpg"/>
  <Override PartName="/ppt/media/image40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9" r:id="rId7"/>
    <p:sldId id="262" r:id="rId8"/>
    <p:sldId id="291" r:id="rId9"/>
    <p:sldId id="292" r:id="rId10"/>
    <p:sldId id="294" r:id="rId11"/>
    <p:sldId id="295" r:id="rId12"/>
    <p:sldId id="274" r:id="rId13"/>
    <p:sldId id="296" r:id="rId14"/>
    <p:sldId id="286" r:id="rId15"/>
    <p:sldId id="297" r:id="rId16"/>
    <p:sldId id="288" r:id="rId17"/>
    <p:sldId id="278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571E6B-315A-4F41-ACAF-C818B46AB5D6}" v="3" dt="2023-10-02T21:23:36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725" autoAdjust="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y De La Rosa" userId="787cc49a-ca80-41be-a63b-f0958436d663" providerId="ADAL" clId="{49198E41-DCCD-4FA0-A1BB-BF35520F7F6C}"/>
    <pc:docChg chg="undo custSel modSld">
      <pc:chgData name="Sandy De La Rosa" userId="787cc49a-ca80-41be-a63b-f0958436d663" providerId="ADAL" clId="{49198E41-DCCD-4FA0-A1BB-BF35520F7F6C}" dt="2023-10-03T15:52:56.937" v="443" actId="1076"/>
      <pc:docMkLst>
        <pc:docMk/>
      </pc:docMkLst>
      <pc:sldChg chg="modSp mod">
        <pc:chgData name="Sandy De La Rosa" userId="787cc49a-ca80-41be-a63b-f0958436d663" providerId="ADAL" clId="{49198E41-DCCD-4FA0-A1BB-BF35520F7F6C}" dt="2023-10-03T15:34:22.685" v="1" actId="20577"/>
        <pc:sldMkLst>
          <pc:docMk/>
          <pc:sldMk cId="1642425379" sldId="256"/>
        </pc:sldMkLst>
        <pc:spChg chg="mod">
          <ac:chgData name="Sandy De La Rosa" userId="787cc49a-ca80-41be-a63b-f0958436d663" providerId="ADAL" clId="{49198E41-DCCD-4FA0-A1BB-BF35520F7F6C}" dt="2023-10-03T15:34:22.685" v="1" actId="20577"/>
          <ac:spMkLst>
            <pc:docMk/>
            <pc:sldMk cId="1642425379" sldId="256"/>
            <ac:spMk id="2" creationId="{216815C6-3AD0-46E6-A74A-1967BD91AF50}"/>
          </ac:spMkLst>
        </pc:spChg>
      </pc:sldChg>
      <pc:sldChg chg="modSp mod">
        <pc:chgData name="Sandy De La Rosa" userId="787cc49a-ca80-41be-a63b-f0958436d663" providerId="ADAL" clId="{49198E41-DCCD-4FA0-A1BB-BF35520F7F6C}" dt="2023-10-03T15:41:43.460" v="308" actId="20577"/>
        <pc:sldMkLst>
          <pc:docMk/>
          <pc:sldMk cId="2103632068" sldId="257"/>
        </pc:sldMkLst>
        <pc:spChg chg="mod">
          <ac:chgData name="Sandy De La Rosa" userId="787cc49a-ca80-41be-a63b-f0958436d663" providerId="ADAL" clId="{49198E41-DCCD-4FA0-A1BB-BF35520F7F6C}" dt="2023-10-03T15:41:43.460" v="308" actId="20577"/>
          <ac:spMkLst>
            <pc:docMk/>
            <pc:sldMk cId="2103632068" sldId="257"/>
            <ac:spMk id="22" creationId="{87BF8A71-049F-7F3F-3DE8-A520555D102D}"/>
          </ac:spMkLst>
        </pc:spChg>
      </pc:sldChg>
      <pc:sldChg chg="modSp mod">
        <pc:chgData name="Sandy De La Rosa" userId="787cc49a-ca80-41be-a63b-f0958436d663" providerId="ADAL" clId="{49198E41-DCCD-4FA0-A1BB-BF35520F7F6C}" dt="2023-10-03T15:37:48.633" v="90" actId="14100"/>
        <pc:sldMkLst>
          <pc:docMk/>
          <pc:sldMk cId="341472796" sldId="259"/>
        </pc:sldMkLst>
        <pc:spChg chg="mod">
          <ac:chgData name="Sandy De La Rosa" userId="787cc49a-ca80-41be-a63b-f0958436d663" providerId="ADAL" clId="{49198E41-DCCD-4FA0-A1BB-BF35520F7F6C}" dt="2023-10-03T15:37:48.633" v="90" actId="14100"/>
          <ac:spMkLst>
            <pc:docMk/>
            <pc:sldMk cId="341472796" sldId="259"/>
            <ac:spMk id="4" creationId="{974E7A9B-6A1A-C16C-C796-E455BECBCED2}"/>
          </ac:spMkLst>
        </pc:spChg>
      </pc:sldChg>
      <pc:sldChg chg="modSp mod">
        <pc:chgData name="Sandy De La Rosa" userId="787cc49a-ca80-41be-a63b-f0958436d663" providerId="ADAL" clId="{49198E41-DCCD-4FA0-A1BB-BF35520F7F6C}" dt="2023-10-03T15:52:56.937" v="443" actId="1076"/>
        <pc:sldMkLst>
          <pc:docMk/>
          <pc:sldMk cId="658717634" sldId="278"/>
        </pc:sldMkLst>
        <pc:spChg chg="mod">
          <ac:chgData name="Sandy De La Rosa" userId="787cc49a-ca80-41be-a63b-f0958436d663" providerId="ADAL" clId="{49198E41-DCCD-4FA0-A1BB-BF35520F7F6C}" dt="2023-10-03T15:52:56.937" v="443" actId="1076"/>
          <ac:spMkLst>
            <pc:docMk/>
            <pc:sldMk cId="658717634" sldId="278"/>
            <ac:spMk id="3" creationId="{DDE67AAA-D137-411B-880C-6AA55F89B6F6}"/>
          </ac:spMkLst>
        </pc:spChg>
        <pc:spChg chg="mod">
          <ac:chgData name="Sandy De La Rosa" userId="787cc49a-ca80-41be-a63b-f0958436d663" providerId="ADAL" clId="{49198E41-DCCD-4FA0-A1BB-BF35520F7F6C}" dt="2023-10-03T15:52:53.024" v="442" actId="1076"/>
          <ac:spMkLst>
            <pc:docMk/>
            <pc:sldMk cId="658717634" sldId="278"/>
            <ac:spMk id="4" creationId="{52989173-054E-7ED7-B104-284F19E2BD67}"/>
          </ac:spMkLst>
        </pc:spChg>
        <pc:picChg chg="mod">
          <ac:chgData name="Sandy De La Rosa" userId="787cc49a-ca80-41be-a63b-f0958436d663" providerId="ADAL" clId="{49198E41-DCCD-4FA0-A1BB-BF35520F7F6C}" dt="2023-10-03T15:51:39.672" v="428" actId="1076"/>
          <ac:picMkLst>
            <pc:docMk/>
            <pc:sldMk cId="658717634" sldId="278"/>
            <ac:picMk id="6" creationId="{BAD4462E-8083-4DA9-A34D-A3BD8664AAEA}"/>
          </ac:picMkLst>
        </pc:picChg>
        <pc:picChg chg="mod">
          <ac:chgData name="Sandy De La Rosa" userId="787cc49a-ca80-41be-a63b-f0958436d663" providerId="ADAL" clId="{49198E41-DCCD-4FA0-A1BB-BF35520F7F6C}" dt="2023-10-03T15:51:39.672" v="428" actId="1076"/>
          <ac:picMkLst>
            <pc:docMk/>
            <pc:sldMk cId="658717634" sldId="278"/>
            <ac:picMk id="10" creationId="{38DC13EE-D2D8-4984-9243-969A3B6EA41D}"/>
          </ac:picMkLst>
        </pc:picChg>
      </pc:sldChg>
      <pc:sldChg chg="delSp modSp mod">
        <pc:chgData name="Sandy De La Rosa" userId="787cc49a-ca80-41be-a63b-f0958436d663" providerId="ADAL" clId="{49198E41-DCCD-4FA0-A1BB-BF35520F7F6C}" dt="2023-10-03T15:39:18.526" v="103" actId="1076"/>
        <pc:sldMkLst>
          <pc:docMk/>
          <pc:sldMk cId="909739146" sldId="291"/>
        </pc:sldMkLst>
        <pc:spChg chg="del mod">
          <ac:chgData name="Sandy De La Rosa" userId="787cc49a-ca80-41be-a63b-f0958436d663" providerId="ADAL" clId="{49198E41-DCCD-4FA0-A1BB-BF35520F7F6C}" dt="2023-10-03T15:38:52.598" v="95" actId="478"/>
          <ac:spMkLst>
            <pc:docMk/>
            <pc:sldMk cId="909739146" sldId="291"/>
            <ac:spMk id="3" creationId="{DA7999A4-7060-4AAB-A6FF-2EC065D306C2}"/>
          </ac:spMkLst>
        </pc:spChg>
        <pc:spChg chg="mod">
          <ac:chgData name="Sandy De La Rosa" userId="787cc49a-ca80-41be-a63b-f0958436d663" providerId="ADAL" clId="{49198E41-DCCD-4FA0-A1BB-BF35520F7F6C}" dt="2023-10-03T15:39:18.526" v="103" actId="1076"/>
          <ac:spMkLst>
            <pc:docMk/>
            <pc:sldMk cId="909739146" sldId="291"/>
            <ac:spMk id="4" creationId="{1C4E292D-57C0-463B-ACDB-8CFB6E4684B0}"/>
          </ac:spMkLst>
        </pc:spChg>
        <pc:spChg chg="mod">
          <ac:chgData name="Sandy De La Rosa" userId="787cc49a-ca80-41be-a63b-f0958436d663" providerId="ADAL" clId="{49198E41-DCCD-4FA0-A1BB-BF35520F7F6C}" dt="2023-10-03T15:38:35.414" v="92" actId="1076"/>
          <ac:spMkLst>
            <pc:docMk/>
            <pc:sldMk cId="909739146" sldId="291"/>
            <ac:spMk id="5" creationId="{1993D9C1-AA97-C01E-3DD7-0F57BFC897DE}"/>
          </ac:spMkLst>
        </pc:spChg>
      </pc:sldChg>
      <pc:sldChg chg="modSp mod">
        <pc:chgData name="Sandy De La Rosa" userId="787cc49a-ca80-41be-a63b-f0958436d663" providerId="ADAL" clId="{49198E41-DCCD-4FA0-A1BB-BF35520F7F6C}" dt="2023-10-03T15:42:15.457" v="322" actId="115"/>
        <pc:sldMkLst>
          <pc:docMk/>
          <pc:sldMk cId="1498807562" sldId="292"/>
        </pc:sldMkLst>
        <pc:spChg chg="mod">
          <ac:chgData name="Sandy De La Rosa" userId="787cc49a-ca80-41be-a63b-f0958436d663" providerId="ADAL" clId="{49198E41-DCCD-4FA0-A1BB-BF35520F7F6C}" dt="2023-10-03T15:42:15.457" v="322" actId="115"/>
          <ac:spMkLst>
            <pc:docMk/>
            <pc:sldMk cId="1498807562" sldId="292"/>
            <ac:spMk id="6" creationId="{F39AE494-7D9D-82FC-DC4B-92E35C5A408E}"/>
          </ac:spMkLst>
        </pc:spChg>
      </pc:sldChg>
      <pc:sldChg chg="modSp mod">
        <pc:chgData name="Sandy De La Rosa" userId="787cc49a-ca80-41be-a63b-f0958436d663" providerId="ADAL" clId="{49198E41-DCCD-4FA0-A1BB-BF35520F7F6C}" dt="2023-10-03T15:45:01.683" v="332" actId="113"/>
        <pc:sldMkLst>
          <pc:docMk/>
          <pc:sldMk cId="320285070" sldId="296"/>
        </pc:sldMkLst>
        <pc:spChg chg="mod">
          <ac:chgData name="Sandy De La Rosa" userId="787cc49a-ca80-41be-a63b-f0958436d663" providerId="ADAL" clId="{49198E41-DCCD-4FA0-A1BB-BF35520F7F6C}" dt="2023-10-03T15:45:01.683" v="332" actId="113"/>
          <ac:spMkLst>
            <pc:docMk/>
            <pc:sldMk cId="320285070" sldId="296"/>
            <ac:spMk id="6" creationId="{CE4D9E56-5EF6-AC3C-CF3A-42BF7CEDCA12}"/>
          </ac:spMkLst>
        </pc:spChg>
      </pc:sldChg>
      <pc:sldChg chg="modSp mod">
        <pc:chgData name="Sandy De La Rosa" userId="787cc49a-ca80-41be-a63b-f0958436d663" providerId="ADAL" clId="{49198E41-DCCD-4FA0-A1BB-BF35520F7F6C}" dt="2023-10-03T15:45:59.161" v="340" actId="20577"/>
        <pc:sldMkLst>
          <pc:docMk/>
          <pc:sldMk cId="2756841773" sldId="297"/>
        </pc:sldMkLst>
        <pc:spChg chg="mod">
          <ac:chgData name="Sandy De La Rosa" userId="787cc49a-ca80-41be-a63b-f0958436d663" providerId="ADAL" clId="{49198E41-DCCD-4FA0-A1BB-BF35520F7F6C}" dt="2023-10-03T15:45:59.161" v="340" actId="20577"/>
          <ac:spMkLst>
            <pc:docMk/>
            <pc:sldMk cId="2756841773" sldId="297"/>
            <ac:spMk id="7" creationId="{DBAB440B-872E-B1D0-0ABC-876563A1812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  <a:endParaRPr lang="en-ZA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7" name="Date Placeholder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438" y="2071688"/>
            <a:ext cx="5029200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38" y="2641555"/>
            <a:ext cx="50292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7475" y="2071688"/>
            <a:ext cx="5029200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7475" y="2641555"/>
            <a:ext cx="50292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0970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Picture Placeholder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8" name="Content Placeholder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42" name="Content Placeholder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8687" y="4084637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blem &amp;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time.com/2848303/heres-what-faces-would-look-like-if-they-were-perfectly-symmetrical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hoto of four cacti in pots">
            <a:extLst>
              <a:ext uri="{FF2B5EF4-FFF2-40B4-BE49-F238E27FC236}">
                <a16:creationId xmlns:a16="http://schemas.microsoft.com/office/drawing/2014/main" id="{BF9CB5A5-086A-4BC4-A3F9-0BFA2C0AE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57200"/>
            <a:ext cx="11274552" cy="594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/>
          <a:lstStyle/>
          <a:p>
            <a:r>
              <a:rPr lang="en-US" dirty="0"/>
              <a:t>Rules of Composition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dirty="0"/>
              <a:t>Digital Photography</a:t>
            </a:r>
          </a:p>
          <a:p>
            <a:pPr algn="r"/>
            <a:r>
              <a:rPr lang="en-US" dirty="0"/>
              <a:t>Ms. De La Rosa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7ED898-DC91-DE75-CB5C-9CC742D7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Simplicity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4D9E56-5EF6-AC3C-CF3A-42BF7CEDC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01628"/>
            <a:ext cx="5453544" cy="4815281"/>
          </a:xfrm>
        </p:spPr>
        <p:txBody>
          <a:bodyPr>
            <a:normAutofit lnSpcReduction="10000"/>
          </a:bodyPr>
          <a:lstStyle/>
          <a:p>
            <a:r>
              <a:rPr lang="en-US" b="1" u="sng" spc="-15" dirty="0"/>
              <a:t>Simplicity uses mainly empty space to draw attention to your subject.</a:t>
            </a:r>
          </a:p>
          <a:p>
            <a:r>
              <a:rPr lang="en-US" i="1" spc="-15" dirty="0"/>
              <a:t>Empty space in visual art is referred to as “negative space”, and the actual subject matter is the “positive space”.</a:t>
            </a:r>
          </a:p>
          <a:p>
            <a:r>
              <a:rPr lang="en-US" spc="-15" dirty="0"/>
              <a:t>Simple images can be very calming and pleasing to look at.</a:t>
            </a:r>
            <a:r>
              <a:rPr lang="en-US" u="sng" spc="-15" dirty="0"/>
              <a:t> </a:t>
            </a:r>
          </a:p>
          <a:p>
            <a:r>
              <a:rPr lang="en-US" b="1" spc="-15" dirty="0"/>
              <a:t>Simplicity is also used to create certain moods </a:t>
            </a:r>
            <a:r>
              <a:rPr lang="en-US" spc="-15" dirty="0"/>
              <a:t>such as tranquility, cleanliness, freedom, or loneliness, depending on the subject matter. </a:t>
            </a:r>
          </a:p>
          <a:p>
            <a:endParaRPr lang="en-US" i="1" spc="-15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3A9B92-78E4-C7E5-336E-22E3072E38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r="-1" b="-1"/>
          <a:stretch/>
        </p:blipFill>
        <p:spPr>
          <a:xfrm>
            <a:off x="6454841" y="1027906"/>
            <a:ext cx="4898959" cy="502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range, bright, young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42" y="735727"/>
            <a:ext cx="3891816" cy="2539410"/>
          </a:xfrm>
          <a:prstGeom prst="rect">
            <a:avLst/>
          </a:prstGeom>
        </p:spPr>
      </p:pic>
      <p:pic>
        <p:nvPicPr>
          <p:cNvPr id="3" name="Picture 2" descr="A picture containing table, person, large, water&#10;&#10;Description automatically generated">
            <a:extLst>
              <a:ext uri="{FF2B5EF4-FFF2-40B4-BE49-F238E27FC236}">
                <a16:creationId xmlns:a16="http://schemas.microsoft.com/office/drawing/2014/main" id="{9F94ABA7-5270-4060-A624-D1D73E36F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0" t="9913" r="7328"/>
          <a:stretch/>
        </p:blipFill>
        <p:spPr>
          <a:xfrm>
            <a:off x="8197724" y="3538904"/>
            <a:ext cx="3145871" cy="2389971"/>
          </a:xfrm>
          <a:prstGeom prst="rect">
            <a:avLst/>
          </a:prstGeom>
        </p:spPr>
      </p:pic>
      <p:pic>
        <p:nvPicPr>
          <p:cNvPr id="4" name="Picture 3" descr="A picture containing person, person, holding, stand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85" y="735726"/>
            <a:ext cx="2539409" cy="2539409"/>
          </a:xfrm>
          <a:prstGeom prst="rect">
            <a:avLst/>
          </a:prstGeom>
        </p:spPr>
      </p:pic>
      <p:pic>
        <p:nvPicPr>
          <p:cNvPr id="7" name="Picture 6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540962B4-BEDA-5D1B-90F4-1BBA3D2C31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80"/>
          <a:stretch/>
        </p:blipFill>
        <p:spPr>
          <a:xfrm>
            <a:off x="4778015" y="735727"/>
            <a:ext cx="3661310" cy="25394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98" name="Picture 2" descr="Photographing Birds in Flight: The Complete Guide - Nature TTL">
            <a:extLst>
              <a:ext uri="{FF2B5EF4-FFF2-40B4-BE49-F238E27FC236}">
                <a16:creationId xmlns:a16="http://schemas.microsoft.com/office/drawing/2014/main" id="{8BE4A773-7288-9421-0B49-D33B0A91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2" y="3538905"/>
            <a:ext cx="3687319" cy="245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7283F-05E9-7083-65C7-FE7F87C10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8110" y="3538905"/>
            <a:ext cx="3577965" cy="241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64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DC6870-4142-0440-45DE-5CE16908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8449"/>
          </a:xfrm>
        </p:spPr>
        <p:txBody>
          <a:bodyPr/>
          <a:lstStyle/>
          <a:p>
            <a:r>
              <a:rPr lang="en-US" b="1" dirty="0"/>
              <a:t>5. Fill The Frame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AB440B-872E-B1D0-0ABC-876563A18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4789" y="1543574"/>
            <a:ext cx="5859011" cy="4633389"/>
          </a:xfrm>
        </p:spPr>
        <p:txBody>
          <a:bodyPr>
            <a:normAutofit/>
          </a:bodyPr>
          <a:lstStyle/>
          <a:p>
            <a:r>
              <a:rPr lang="en-US" sz="2800" spc="-5" dirty="0"/>
              <a:t>This rule is very self-explanatory: </a:t>
            </a:r>
            <a:r>
              <a:rPr lang="en-US" sz="2800" b="1" u="sng" spc="-5" dirty="0"/>
              <a:t>fill the picture frame with your subject matter!</a:t>
            </a:r>
          </a:p>
          <a:p>
            <a:r>
              <a:rPr lang="en-US" sz="2800" spc="-5" dirty="0"/>
              <a:t>This often means getting super close to your subject to eliminate any empty space or other distractions.</a:t>
            </a:r>
          </a:p>
          <a:p>
            <a:r>
              <a:rPr lang="en-US" sz="2800" spc="-5" dirty="0"/>
              <a:t>Unlike simplicity, filling the frame consists of </a:t>
            </a:r>
            <a:r>
              <a:rPr lang="en-US" sz="2800" b="1" spc="-5" dirty="0"/>
              <a:t>mostly </a:t>
            </a:r>
            <a:r>
              <a:rPr lang="en-US" sz="2800" b="1" i="1" spc="-5" dirty="0"/>
              <a:t>positive space </a:t>
            </a:r>
            <a:r>
              <a:rPr lang="en-US" sz="2800" spc="-5" dirty="0"/>
              <a:t>with no negative space, or VERY little of it.</a:t>
            </a:r>
          </a:p>
          <a:p>
            <a:endParaRPr lang="en-US" sz="2800" spc="-5" dirty="0"/>
          </a:p>
          <a:p>
            <a:endParaRPr lang="en-US" sz="2800" u="sng" spc="-5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12F120-1B6F-9C0F-88C5-F7147A9E51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"/>
          <a:stretch/>
        </p:blipFill>
        <p:spPr>
          <a:xfrm>
            <a:off x="1123834" y="1346033"/>
            <a:ext cx="3615946" cy="493692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6841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stuffed animals sitting next to a teddy bear&#10;&#10;Description automatically generated">
            <a:extLst>
              <a:ext uri="{FF2B5EF4-FFF2-40B4-BE49-F238E27FC236}">
                <a16:creationId xmlns:a16="http://schemas.microsoft.com/office/drawing/2014/main" id="{0B3D59D6-B8D2-4C3F-AB65-FE45E62EA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r="15303" b="-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r="5" b="9300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B73B46-A99C-4E7E-AF62-349AFE446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8" r="4925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5107" r="-3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02" r="4965" b="-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88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DE67AAA-D137-411B-880C-6AA55F89B6F6}"/>
              </a:ext>
            </a:extLst>
          </p:cNvPr>
          <p:cNvSpPr txBox="1"/>
          <p:nvPr/>
        </p:nvSpPr>
        <p:spPr>
          <a:xfrm>
            <a:off x="457198" y="1929886"/>
            <a:ext cx="6187441" cy="46089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700" b="1" i="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Framing devices are elements that surround or enclose your main subject in a photo, creating a sense of depth, context, and interest.</a:t>
            </a:r>
          </a:p>
          <a:p>
            <a:pPr marL="12700" marR="5080">
              <a:spcBef>
                <a:spcPts val="100"/>
              </a:spcBef>
            </a:pPr>
            <a:endParaRPr lang="en-US" sz="2700" b="1" u="sng" spc="-5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469900" marR="508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700" spc="-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The </a:t>
            </a:r>
            <a:r>
              <a:rPr sz="2700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world </a:t>
            </a:r>
            <a:r>
              <a:rPr sz="2700" spc="-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is full of objects, which </a:t>
            </a:r>
            <a:r>
              <a:rPr sz="2700" spc="-1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make </a:t>
            </a:r>
            <a:r>
              <a:rPr sz="2700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perfect natural frames, </a:t>
            </a:r>
            <a:r>
              <a:rPr sz="2700" spc="-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such </a:t>
            </a:r>
            <a:r>
              <a:rPr sz="27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as </a:t>
            </a:r>
            <a:r>
              <a:rPr sz="2700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trees, </a:t>
            </a:r>
            <a:r>
              <a:rPr lang="en-US" sz="2700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windows, </a:t>
            </a:r>
            <a:r>
              <a:rPr sz="2700" spc="-2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archways</a:t>
            </a:r>
            <a:r>
              <a:rPr lang="en-US" sz="2700" spc="-2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,</a:t>
            </a:r>
            <a:r>
              <a:rPr sz="2700" spc="-2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</a:t>
            </a:r>
            <a:r>
              <a:rPr sz="27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and </a:t>
            </a:r>
            <a:r>
              <a:rPr lang="en-US" sz="2700" spc="-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doors</a:t>
            </a:r>
            <a:r>
              <a:rPr sz="2700" spc="-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. The </a:t>
            </a:r>
            <a:r>
              <a:rPr sz="2700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result </a:t>
            </a:r>
            <a:r>
              <a:rPr sz="27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is a </a:t>
            </a:r>
            <a:r>
              <a:rPr sz="2700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more focused  </a:t>
            </a:r>
            <a:r>
              <a:rPr sz="2700" spc="-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image, which </a:t>
            </a:r>
            <a:r>
              <a:rPr sz="2700" spc="-2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draws </a:t>
            </a:r>
            <a:r>
              <a:rPr sz="2700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your </a:t>
            </a:r>
            <a:r>
              <a:rPr sz="2700" spc="-1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eye </a:t>
            </a:r>
            <a:r>
              <a:rPr sz="2700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naturally to </a:t>
            </a:r>
            <a:r>
              <a:rPr sz="27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the </a:t>
            </a:r>
            <a:r>
              <a:rPr sz="2700" spc="-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main </a:t>
            </a:r>
            <a:r>
              <a:rPr sz="2700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point </a:t>
            </a:r>
            <a:r>
              <a:rPr sz="2700" spc="-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of</a:t>
            </a:r>
            <a:r>
              <a:rPr sz="2700" spc="12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</a:t>
            </a:r>
            <a:r>
              <a:rPr sz="2700" spc="-1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interest.</a:t>
            </a:r>
            <a:r>
              <a:rPr lang="en-US" sz="2700" spc="-15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</a:t>
            </a:r>
            <a:endParaRPr sz="27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6" name="Picture 5" descr="A close up of a person talking on a cell phone in the water&#10;&#10;Description automatically generated">
            <a:extLst>
              <a:ext uri="{FF2B5EF4-FFF2-40B4-BE49-F238E27FC236}">
                <a16:creationId xmlns:a16="http://schemas.microsoft.com/office/drawing/2014/main" id="{BAD4462E-8083-4DA9-A34D-A3BD8664A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24" y="676619"/>
            <a:ext cx="4121859" cy="2752381"/>
          </a:xfrm>
          <a:prstGeom prst="rect">
            <a:avLst/>
          </a:prstGeom>
        </p:spPr>
      </p:pic>
      <p:pic>
        <p:nvPicPr>
          <p:cNvPr id="10" name="Picture 9" descr="A picture containing outdoor, building, chair, sitting&#10;&#10;Description automatically generated">
            <a:extLst>
              <a:ext uri="{FF2B5EF4-FFF2-40B4-BE49-F238E27FC236}">
                <a16:creationId xmlns:a16="http://schemas.microsoft.com/office/drawing/2014/main" id="{38DC13EE-D2D8-4984-9243-969A3B6EA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25" y="3636392"/>
            <a:ext cx="4121858" cy="2786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989173-054E-7ED7-B104-284F19E2BD67}"/>
              </a:ext>
            </a:extLst>
          </p:cNvPr>
          <p:cNvSpPr txBox="1"/>
          <p:nvPr/>
        </p:nvSpPr>
        <p:spPr>
          <a:xfrm>
            <a:off x="457198" y="319160"/>
            <a:ext cx="58521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6. Framing Device </a:t>
            </a:r>
          </a:p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(Natural Framing)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8717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ACB4FE0-C0CA-4460-8D24-54173A93F9BF}"/>
              </a:ext>
            </a:extLst>
          </p:cNvPr>
          <p:cNvSpPr/>
          <p:nvPr/>
        </p:nvSpPr>
        <p:spPr>
          <a:xfrm>
            <a:off x="152402" y="3605664"/>
            <a:ext cx="4106090" cy="2802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818589E5-E9BB-4D76-B54E-EBC8C03197CB}"/>
              </a:ext>
            </a:extLst>
          </p:cNvPr>
          <p:cNvSpPr/>
          <p:nvPr/>
        </p:nvSpPr>
        <p:spPr>
          <a:xfrm>
            <a:off x="8847908" y="449440"/>
            <a:ext cx="2643599" cy="2905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93013F28-F497-A81B-AAD6-C6C384172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2" y="449440"/>
            <a:ext cx="2324763" cy="2905954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E6F8C4E5-60FE-F3A4-A429-291F7DD78815}"/>
              </a:ext>
            </a:extLst>
          </p:cNvPr>
          <p:cNvSpPr/>
          <p:nvPr/>
        </p:nvSpPr>
        <p:spPr>
          <a:xfrm>
            <a:off x="3892732" y="449440"/>
            <a:ext cx="4406536" cy="29059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A baby elephant standing in the dirt&#10;&#10;Description automatically generated">
            <a:extLst>
              <a:ext uri="{FF2B5EF4-FFF2-40B4-BE49-F238E27FC236}">
                <a16:creationId xmlns:a16="http://schemas.microsoft.com/office/drawing/2014/main" id="{40E6FAA9-F580-5997-774A-27B0A5EEA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12" y="3605664"/>
            <a:ext cx="3521996" cy="2821724"/>
          </a:xfrm>
          <a:prstGeom prst="rect">
            <a:avLst/>
          </a:prstGeom>
        </p:spPr>
      </p:pic>
      <p:pic>
        <p:nvPicPr>
          <p:cNvPr id="6" name="Picture 5" descr="A person looking out of a refrigerator&#10;&#10;Description automatically generated">
            <a:extLst>
              <a:ext uri="{FF2B5EF4-FFF2-40B4-BE49-F238E27FC236}">
                <a16:creationId xmlns:a16="http://schemas.microsoft.com/office/drawing/2014/main" id="{9A540C90-4A79-726E-5A2C-BB665144F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266" y="3521434"/>
            <a:ext cx="2213139" cy="29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0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DED018B-511A-4A23-0304-07DA6B79C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288"/>
            <a:ext cx="10515600" cy="843400"/>
          </a:xfrm>
        </p:spPr>
        <p:txBody>
          <a:bodyPr anchor="ctr">
            <a:noAutofit/>
          </a:bodyPr>
          <a:lstStyle/>
          <a:p>
            <a:pPr algn="ctr"/>
            <a:r>
              <a:rPr lang="en-US" b="1" dirty="0"/>
              <a:t>What is composition?</a:t>
            </a:r>
            <a:br>
              <a:rPr lang="en-US" b="1" dirty="0"/>
            </a:br>
            <a:endParaRPr lang="en-US" dirty="0"/>
          </a:p>
        </p:txBody>
      </p:sp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6B2B38-D9A5-1ED2-8538-959BD80E81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6455" y="1825625"/>
            <a:ext cx="5691731" cy="3856148"/>
          </a:xfrm>
          <a:noFill/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7BF8A71-049F-7F3F-3DE8-A520555D1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022" y="1889760"/>
            <a:ext cx="5184395" cy="3792013"/>
          </a:xfrm>
        </p:spPr>
        <p:txBody>
          <a:bodyPr>
            <a:normAutofit/>
          </a:bodyPr>
          <a:lstStyle/>
          <a:p>
            <a:r>
              <a:rPr lang="en-US" b="1" u="sng" dirty="0"/>
              <a:t>Composition in photography is the way that the visual elements are arranged in the frame.</a:t>
            </a:r>
          </a:p>
          <a:p>
            <a:r>
              <a:rPr lang="en-US" dirty="0"/>
              <a:t>Composition includes ALL the elements in a photo, not just the primary subject. </a:t>
            </a:r>
          </a:p>
          <a:p>
            <a:r>
              <a:rPr lang="en-US" sz="2800" i="0" dirty="0">
                <a:effectLst/>
              </a:rPr>
              <a:t>Composition includes what you leave OUT OF the frame.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32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1EA6-53AF-8639-3E47-DE6B387B1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1. The Rule of Thirds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AA9C3-0E1B-3D41-EBE0-7C5B4F8F7A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094" r="-3" b="-3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E7A9B-6A1A-C16C-C796-E455BECBC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en-US" spc="-5" dirty="0"/>
              <a:t>The rule of </a:t>
            </a:r>
            <a:r>
              <a:rPr lang="en-US" spc="-10" dirty="0"/>
              <a:t>thirds involves mentally </a:t>
            </a:r>
            <a:r>
              <a:rPr lang="en-US" spc="-5" dirty="0"/>
              <a:t>dividing up </a:t>
            </a:r>
            <a:r>
              <a:rPr lang="en-US" spc="-10" dirty="0"/>
              <a:t>your </a:t>
            </a:r>
            <a:r>
              <a:rPr lang="en-US" spc="-5" dirty="0"/>
              <a:t>image evenly using </a:t>
            </a:r>
            <a:r>
              <a:rPr lang="en-US" dirty="0"/>
              <a:t>2 </a:t>
            </a:r>
            <a:r>
              <a:rPr lang="en-US" spc="-15" dirty="0"/>
              <a:t>horizontal </a:t>
            </a:r>
            <a:r>
              <a:rPr lang="en-US" spc="-10" dirty="0"/>
              <a:t>lines </a:t>
            </a:r>
            <a:r>
              <a:rPr lang="en-US" spc="-5" dirty="0"/>
              <a:t>and </a:t>
            </a:r>
            <a:r>
              <a:rPr lang="en-US" dirty="0"/>
              <a:t>2 </a:t>
            </a:r>
            <a:r>
              <a:rPr lang="en-US" spc="-10" dirty="0"/>
              <a:t>vertical </a:t>
            </a:r>
            <a:r>
              <a:rPr lang="en-US" spc="-5" dirty="0"/>
              <a:t>lines, </a:t>
            </a:r>
            <a:r>
              <a:rPr lang="en-US" dirty="0"/>
              <a:t>as </a:t>
            </a:r>
            <a:r>
              <a:rPr lang="en-US" spc="-5" dirty="0"/>
              <a:t>shown in this photo</a:t>
            </a:r>
            <a:r>
              <a:rPr lang="en-US" spc="-25" dirty="0"/>
              <a:t>. </a:t>
            </a:r>
          </a:p>
          <a:p>
            <a:r>
              <a:rPr lang="en-US" b="1" u="sng" spc="-50" dirty="0"/>
              <a:t>You use the rule of thirds grid to </a:t>
            </a:r>
            <a:r>
              <a:rPr lang="en-US" b="1" u="sng" spc="-5" dirty="0"/>
              <a:t>position </a:t>
            </a:r>
            <a:r>
              <a:rPr lang="en-US" b="1" u="sng" dirty="0"/>
              <a:t>the </a:t>
            </a:r>
            <a:r>
              <a:rPr lang="en-US" b="1" u="sng" spc="-5" dirty="0"/>
              <a:t>focal point of</a:t>
            </a:r>
            <a:r>
              <a:rPr lang="en-US" b="1" u="sng" dirty="0"/>
              <a:t> </a:t>
            </a:r>
            <a:r>
              <a:rPr lang="en-US" b="1" u="sng" spc="-10" dirty="0"/>
              <a:t>your </a:t>
            </a:r>
            <a:r>
              <a:rPr lang="en-US" b="1" u="sng" spc="-5" dirty="0"/>
              <a:t>scene along the lines OR </a:t>
            </a:r>
            <a:r>
              <a:rPr lang="en-US" b="1" u="sng" spc="-10" dirty="0"/>
              <a:t>at </a:t>
            </a:r>
            <a:r>
              <a:rPr lang="en-US" b="1" u="sng" dirty="0"/>
              <a:t>the </a:t>
            </a:r>
            <a:r>
              <a:rPr lang="en-US" b="1" u="sng" spc="-5" dirty="0"/>
              <a:t>intersections of those lines.</a:t>
            </a:r>
          </a:p>
          <a:p>
            <a:r>
              <a:rPr lang="en-US" spc="-5" dirty="0"/>
              <a:t>Basically, it’s the idea of putting the most important thing a little off-center.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range, holding, girl, standing&#10;&#10;Description automatically generated">
            <a:extLst>
              <a:ext uri="{FF2B5EF4-FFF2-40B4-BE49-F238E27FC236}">
                <a16:creationId xmlns:a16="http://schemas.microsoft.com/office/drawing/2014/main" id="{B8DF0CC3-FBF9-405C-916C-3009041BF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839278"/>
            <a:ext cx="3122143" cy="2084030"/>
          </a:xfrm>
          <a:prstGeom prst="rect">
            <a:avLst/>
          </a:prstGeom>
        </p:spPr>
      </p:pic>
      <p:pic>
        <p:nvPicPr>
          <p:cNvPr id="9" name="Picture 8" descr="A person with a tent in a field&#10;&#10;Description automatically generated">
            <a:extLst>
              <a:ext uri="{FF2B5EF4-FFF2-40B4-BE49-F238E27FC236}">
                <a16:creationId xmlns:a16="http://schemas.microsoft.com/office/drawing/2014/main" id="{5A3DD9F6-A96A-4C21-BE85-3E5690DC9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807284"/>
            <a:ext cx="3252903" cy="2155048"/>
          </a:xfrm>
          <a:prstGeom prst="rect">
            <a:avLst/>
          </a:prstGeom>
        </p:spPr>
      </p:pic>
      <p:pic>
        <p:nvPicPr>
          <p:cNvPr id="11" name="Picture 10" descr="A person standing next to a train&#10;&#10;Description automatically generated">
            <a:extLst>
              <a:ext uri="{FF2B5EF4-FFF2-40B4-BE49-F238E27FC236}">
                <a16:creationId xmlns:a16="http://schemas.microsoft.com/office/drawing/2014/main" id="{A8AF3203-0A1E-4520-B7FC-892A5722D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3741808"/>
            <a:ext cx="3336139" cy="2276914"/>
          </a:xfrm>
          <a:prstGeom prst="rect">
            <a:avLst/>
          </a:prstGeom>
        </p:spPr>
      </p:pic>
      <p:pic>
        <p:nvPicPr>
          <p:cNvPr id="12" name="Picture 11" descr="A person riding a horse in a field&#10;&#10;Description automatically generated">
            <a:extLst>
              <a:ext uri="{FF2B5EF4-FFF2-40B4-BE49-F238E27FC236}">
                <a16:creationId xmlns:a16="http://schemas.microsoft.com/office/drawing/2014/main" id="{430D001C-9696-49DB-A556-09CD08C02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7" y="3497188"/>
            <a:ext cx="3252903" cy="2553528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39AC0BFA-0079-41AA-AC14-22DE93F12C79}"/>
              </a:ext>
            </a:extLst>
          </p:cNvPr>
          <p:cNvSpPr/>
          <p:nvPr/>
        </p:nvSpPr>
        <p:spPr>
          <a:xfrm>
            <a:off x="4365215" y="961534"/>
            <a:ext cx="3252903" cy="1961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 descr="A picture containing orange, holding, girl, standing&#10;&#10;Description automatically generated">
            <a:extLst>
              <a:ext uri="{FF2B5EF4-FFF2-40B4-BE49-F238E27FC236}">
                <a16:creationId xmlns:a16="http://schemas.microsoft.com/office/drawing/2014/main" id="{1A455D01-7F81-47E9-88F5-9D2D886C4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9" y="794578"/>
            <a:ext cx="3199813" cy="2135875"/>
          </a:xfrm>
          <a:prstGeom prst="rect">
            <a:avLst/>
          </a:prstGeom>
        </p:spPr>
      </p:pic>
      <p:pic>
        <p:nvPicPr>
          <p:cNvPr id="16" name="Picture 15" descr="A person with a tent in a field&#10;&#10;Description automatically generated">
            <a:extLst>
              <a:ext uri="{FF2B5EF4-FFF2-40B4-BE49-F238E27FC236}">
                <a16:creationId xmlns:a16="http://schemas.microsoft.com/office/drawing/2014/main" id="{2D460C65-3CCD-44D5-A203-BC7276C19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48" y="814429"/>
            <a:ext cx="3252903" cy="2155048"/>
          </a:xfrm>
          <a:prstGeom prst="rect">
            <a:avLst/>
          </a:prstGeom>
        </p:spPr>
      </p:pic>
      <p:sp>
        <p:nvSpPr>
          <p:cNvPr id="18" name="object 2">
            <a:extLst>
              <a:ext uri="{FF2B5EF4-FFF2-40B4-BE49-F238E27FC236}">
                <a16:creationId xmlns:a16="http://schemas.microsoft.com/office/drawing/2014/main" id="{9D220ECF-196F-41EB-A7D2-85A59F10EED3}"/>
              </a:ext>
            </a:extLst>
          </p:cNvPr>
          <p:cNvSpPr/>
          <p:nvPr/>
        </p:nvSpPr>
        <p:spPr>
          <a:xfrm>
            <a:off x="4284515" y="807284"/>
            <a:ext cx="3617822" cy="21621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Rule of Thirds: Does It Really Work?">
            <a:extLst>
              <a:ext uri="{FF2B5EF4-FFF2-40B4-BE49-F238E27FC236}">
                <a16:creationId xmlns:a16="http://schemas.microsoft.com/office/drawing/2014/main" id="{FAE10600-96D8-14A7-727D-68D6B8E6E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15" y="3632433"/>
            <a:ext cx="3617823" cy="24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29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8FBB1C-8F1E-4C6F-9837-1E4F6A501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090" y="643467"/>
            <a:ext cx="7657820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4E292D-57C0-463B-ACDB-8CFB6E4684B0}"/>
              </a:ext>
            </a:extLst>
          </p:cNvPr>
          <p:cNvSpPr txBox="1"/>
          <p:nvPr/>
        </p:nvSpPr>
        <p:spPr>
          <a:xfrm>
            <a:off x="503904" y="643467"/>
            <a:ext cx="1664834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>
                <a:ea typeface="+mn-lt"/>
                <a:cs typeface="+mn-lt"/>
              </a:rPr>
              <a:t>Wished you used </a:t>
            </a:r>
          </a:p>
          <a:p>
            <a:pPr algn="r"/>
            <a:r>
              <a:rPr lang="en-US" sz="2000" dirty="0">
                <a:ea typeface="+mn-lt"/>
                <a:cs typeface="+mn-lt"/>
              </a:rPr>
              <a:t>Rule of Thirds after you've already </a:t>
            </a:r>
          </a:p>
          <a:p>
            <a:pPr algn="r"/>
            <a:r>
              <a:rPr lang="en-US" sz="2000" dirty="0">
                <a:ea typeface="+mn-lt"/>
                <a:cs typeface="+mn-lt"/>
              </a:rPr>
              <a:t>taken a photo? </a:t>
            </a:r>
          </a:p>
          <a:p>
            <a:pPr algn="r"/>
            <a:endParaRPr lang="en-US" sz="2000" dirty="0">
              <a:ea typeface="+mn-lt"/>
              <a:cs typeface="+mn-lt"/>
            </a:endParaRPr>
          </a:p>
          <a:p>
            <a:pPr algn="r"/>
            <a:r>
              <a:rPr lang="en-US" sz="2000" dirty="0"/>
              <a:t>Crop it to fit the rule of thirds and give it a new composition!</a:t>
            </a:r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93D9C1-AA97-C01E-3DD7-0F57BFC897DE}"/>
              </a:ext>
            </a:extLst>
          </p:cNvPr>
          <p:cNvSpPr txBox="1"/>
          <p:nvPr/>
        </p:nvSpPr>
        <p:spPr>
          <a:xfrm>
            <a:off x="10023262" y="643467"/>
            <a:ext cx="15497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rule is helpful when you want to feature some of the scene along with your focal point.</a:t>
            </a:r>
          </a:p>
          <a:p>
            <a:endParaRPr lang="en-US" dirty="0"/>
          </a:p>
          <a:p>
            <a:r>
              <a:rPr lang="en-US" dirty="0"/>
              <a:t> Also, helpful when you want to leave some “lead room” or “nose room”.</a:t>
            </a:r>
          </a:p>
        </p:txBody>
      </p:sp>
    </p:spTree>
    <p:extLst>
      <p:ext uri="{BB962C8B-B14F-4D97-AF65-F5344CB8AC3E}">
        <p14:creationId xmlns:p14="http://schemas.microsoft.com/office/powerpoint/2010/main" val="909739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F76CE5-31AF-11B8-B66E-73F0C9B0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Informal Balance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AE494-7D9D-82FC-DC4B-92E35C5A4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380" y="1526797"/>
            <a:ext cx="5386306" cy="4370664"/>
          </a:xfrm>
        </p:spPr>
        <p:txBody>
          <a:bodyPr>
            <a:normAutofit/>
          </a:bodyPr>
          <a:lstStyle/>
          <a:p>
            <a:r>
              <a:rPr lang="en-US" b="1" u="sng" dirty="0"/>
              <a:t>Informal balance is the balancing of unlike things</a:t>
            </a:r>
            <a:r>
              <a:rPr lang="en-US" b="1" dirty="0"/>
              <a:t>.</a:t>
            </a:r>
          </a:p>
          <a:p>
            <a:r>
              <a:rPr lang="en-US" i="1" dirty="0"/>
              <a:t>Although the rule of thirds creates a more pleasing and interesting composition, it runs the risk of creating an unbalanced image.</a:t>
            </a:r>
            <a:endParaRPr lang="en-US" b="1" i="1" dirty="0"/>
          </a:p>
          <a:p>
            <a:r>
              <a:rPr lang="en-US" b="1" u="sng" dirty="0"/>
              <a:t>Adding other smaller or less dominant elements on the emptier side can help create more balance in the frame.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3FF44F-CDA2-6092-DA32-20E2FAB0BC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8147" y="1690688"/>
            <a:ext cx="5087473" cy="34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07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sunset&#10;&#10;Description automatically generated">
            <a:extLst>
              <a:ext uri="{FF2B5EF4-FFF2-40B4-BE49-F238E27FC236}">
                <a16:creationId xmlns:a16="http://schemas.microsoft.com/office/drawing/2014/main" id="{9CCE3604-89E7-4A11-AF8E-1487628F1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6" r="-2" b="1037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43ADBC-F491-49ED-AA94-32811C40B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18" r="2" b="2840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2" name="Picture 1" descr="A couple of people that are standing in the rain with an umbrella&#10;&#10;Description automatically generated">
            <a:extLst>
              <a:ext uri="{FF2B5EF4-FFF2-40B4-BE49-F238E27FC236}">
                <a16:creationId xmlns:a16="http://schemas.microsoft.com/office/drawing/2014/main" id="{D5495421-2155-4C27-BD90-2CA74D0D85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r="2" b="11059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pic>
        <p:nvPicPr>
          <p:cNvPr id="2050" name="Picture 2" descr="Five Kinds of Photography Balance You Need To Understand">
            <a:extLst>
              <a:ext uri="{FF2B5EF4-FFF2-40B4-BE49-F238E27FC236}">
                <a16:creationId xmlns:a16="http://schemas.microsoft.com/office/drawing/2014/main" id="{D85F0A88-543E-C708-665A-031F7DE5B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4" y="3518858"/>
            <a:ext cx="4683654" cy="278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7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DC2AB6-26EF-02EE-95BD-469E25EB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Formal Balance/Symmetry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6C91F7-FC23-A7F4-A095-5607688C6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5268" y="1954635"/>
            <a:ext cx="5388531" cy="4311939"/>
          </a:xfrm>
        </p:spPr>
        <p:txBody>
          <a:bodyPr/>
          <a:lstStyle/>
          <a:p>
            <a:r>
              <a:rPr lang="en-US" sz="2800" b="1" u="sng" spc="-35" dirty="0">
                <a:cs typeface="Calibri"/>
              </a:rPr>
              <a:t>Symmetry is when both halves of an image are practically identical.</a:t>
            </a:r>
          </a:p>
          <a:p>
            <a:r>
              <a:rPr lang="en-US" sz="2800" spc="-5" dirty="0">
                <a:cs typeface="Calibri"/>
              </a:rPr>
              <a:t>Symmetry </a:t>
            </a:r>
            <a:r>
              <a:rPr lang="en-US" sz="2800" spc="-10" dirty="0">
                <a:cs typeface="Calibri"/>
              </a:rPr>
              <a:t>can </a:t>
            </a:r>
            <a:r>
              <a:rPr lang="en-US" sz="2800" spc="-15" dirty="0">
                <a:cs typeface="Calibri"/>
              </a:rPr>
              <a:t>make for </a:t>
            </a:r>
            <a:r>
              <a:rPr lang="en-US" sz="2800" spc="-5" dirty="0">
                <a:cs typeface="Calibri"/>
              </a:rPr>
              <a:t>very </a:t>
            </a:r>
            <a:r>
              <a:rPr lang="en-US" sz="2800" spc="-10" dirty="0">
                <a:cs typeface="Calibri"/>
              </a:rPr>
              <a:t>eye-catching </a:t>
            </a:r>
            <a:r>
              <a:rPr lang="en-US" sz="2800" spc="-5" dirty="0">
                <a:cs typeface="Calibri"/>
              </a:rPr>
              <a:t>compositions.</a:t>
            </a:r>
          </a:p>
          <a:p>
            <a:r>
              <a:rPr lang="en-US" spc="-5" dirty="0">
                <a:cs typeface="Calibri"/>
              </a:rPr>
              <a:t>It’s okay if you break the symmetry with small details. What matters is that the overall composition is symmetrical.</a:t>
            </a:r>
            <a:endParaRPr lang="en-US" spc="-35" dirty="0">
              <a:cs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BDAE1DB-11A9-E620-77EA-F7788E71037E}"/>
              </a:ext>
            </a:extLst>
          </p:cNvPr>
          <p:cNvSpPr/>
          <p:nvPr/>
        </p:nvSpPr>
        <p:spPr>
          <a:xfrm>
            <a:off x="1157679" y="1440844"/>
            <a:ext cx="4488111" cy="4825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243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BDE4E03-AACD-4B03-923E-77F78621BB9D}"/>
              </a:ext>
            </a:extLst>
          </p:cNvPr>
          <p:cNvSpPr/>
          <p:nvPr/>
        </p:nvSpPr>
        <p:spPr>
          <a:xfrm>
            <a:off x="7754327" y="3429000"/>
            <a:ext cx="4231035" cy="2706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22943E-51A4-465D-864C-BAC8855A6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7" y="518252"/>
            <a:ext cx="3982212" cy="2690964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736BC24C-A935-45AD-A0D5-633367116C16}"/>
              </a:ext>
            </a:extLst>
          </p:cNvPr>
          <p:cNvSpPr/>
          <p:nvPr/>
        </p:nvSpPr>
        <p:spPr>
          <a:xfrm>
            <a:off x="4207893" y="132163"/>
            <a:ext cx="3212023" cy="3463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3E3BE-3912-4474-9F12-C278CF95F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859" y="326003"/>
            <a:ext cx="4504186" cy="30016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152D96-2E63-47DD-BEA6-E2E89F8147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4" r="4501"/>
          <a:stretch/>
        </p:blipFill>
        <p:spPr>
          <a:xfrm>
            <a:off x="4093949" y="3825889"/>
            <a:ext cx="3439910" cy="2309854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D7462D8-7449-FA27-AA44-2C9BA23D8E6F}"/>
              </a:ext>
            </a:extLst>
          </p:cNvPr>
          <p:cNvSpPr/>
          <p:nvPr/>
        </p:nvSpPr>
        <p:spPr>
          <a:xfrm>
            <a:off x="285450" y="3507892"/>
            <a:ext cx="3694556" cy="26278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749D79-2168-2C34-B291-537B17673B80}"/>
              </a:ext>
            </a:extLst>
          </p:cNvPr>
          <p:cNvSpPr txBox="1"/>
          <p:nvPr/>
        </p:nvSpPr>
        <p:spPr>
          <a:xfrm>
            <a:off x="1381576" y="6264679"/>
            <a:ext cx="9428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https://time.com/2848303/heres-what-faces-would-look-like-if-they-were-perfectly-symmetrical/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27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Pitch Deck_tm66722518_Win32_JB_SL_v3" id="{F88C4BC3-D7CC-4809-9A20-83B96B306E67}" vid="{C89703AC-DCB6-4757-83A4-6B2EB7B7FA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8c5aae-3f78-45e4-aa7c-12910a287f86" xsi:nil="true"/>
    <lcf76f155ced4ddcb4097134ff3c332f xmlns="1184556e-26fd-424d-b788-161d6719c44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0AB2443DAA5D4A952EEA5D7BA972CC" ma:contentTypeVersion="11" ma:contentTypeDescription="Create a new document." ma:contentTypeScope="" ma:versionID="45040206b3539e91a635e24e4732f25f">
  <xsd:schema xmlns:xsd="http://www.w3.org/2001/XMLSchema" xmlns:xs="http://www.w3.org/2001/XMLSchema" xmlns:p="http://schemas.microsoft.com/office/2006/metadata/properties" xmlns:ns2="1184556e-26fd-424d-b788-161d6719c442" xmlns:ns3="838c5aae-3f78-45e4-aa7c-12910a287f86" targetNamespace="http://schemas.microsoft.com/office/2006/metadata/properties" ma:root="true" ma:fieldsID="e2f448b6c449668d856fe8f116e15c2e" ns2:_="" ns3:_="">
    <xsd:import namespace="1184556e-26fd-424d-b788-161d6719c442"/>
    <xsd:import namespace="838c5aae-3f78-45e4-aa7c-12910a287f8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4556e-26fd-424d-b788-161d6719c44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11c492ed-e5a9-4441-918b-53f2df285c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8c5aae-3f78-45e4-aa7c-12910a287f8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d8a794a-6c14-4ad8-9aca-38c675a8faa9}" ma:internalName="TaxCatchAll" ma:showField="CatchAllData" ma:web="838c5aae-3f78-45e4-aa7c-12910a287f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E6AE0A-D4B0-4A5B-9359-3C20E0AE6F61}">
  <ds:schemaRefs>
    <ds:schemaRef ds:uri="1184556e-26fd-424d-b788-161d6719c442"/>
    <ds:schemaRef ds:uri="http://purl.org/dc/elements/1.1/"/>
    <ds:schemaRef ds:uri="http://schemas.openxmlformats.org/package/2006/metadata/core-properties"/>
    <ds:schemaRef ds:uri="838c5aae-3f78-45e4-aa7c-12910a287f86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7BFA77-D978-434A-AFBB-EF344FD82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84556e-26fd-424d-b788-161d6719c442"/>
    <ds:schemaRef ds:uri="838c5aae-3f78-45e4-aa7c-12910a287f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Light sales pitch presentation</Template>
  <TotalTime>414</TotalTime>
  <Words>522</Words>
  <Application>Microsoft Office PowerPoint</Application>
  <PresentationFormat>Widescreen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Bodoni MT</vt:lpstr>
      <vt:lpstr>Calibri</vt:lpstr>
      <vt:lpstr>Source Sans Pro Light</vt:lpstr>
      <vt:lpstr>Times New Roman</vt:lpstr>
      <vt:lpstr>Office Theme</vt:lpstr>
      <vt:lpstr>Rules of Composition</vt:lpstr>
      <vt:lpstr>What is composition? </vt:lpstr>
      <vt:lpstr>1. The Rule of Thirds</vt:lpstr>
      <vt:lpstr>PowerPoint Presentation</vt:lpstr>
      <vt:lpstr>PowerPoint Presentation</vt:lpstr>
      <vt:lpstr>2. Informal Balance</vt:lpstr>
      <vt:lpstr>PowerPoint Presentation</vt:lpstr>
      <vt:lpstr>3. Formal Balance/Symmetry</vt:lpstr>
      <vt:lpstr>PowerPoint Presentation</vt:lpstr>
      <vt:lpstr>4. Simplicity</vt:lpstr>
      <vt:lpstr>PowerPoint Presentation</vt:lpstr>
      <vt:lpstr>5. Fill The Frame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Rules of Composition</dc:title>
  <dc:creator>Sandy De La Rosa</dc:creator>
  <cp:lastModifiedBy>Sandy De La Rosa</cp:lastModifiedBy>
  <cp:revision>2</cp:revision>
  <dcterms:created xsi:type="dcterms:W3CDTF">2022-10-04T17:59:23Z</dcterms:created>
  <dcterms:modified xsi:type="dcterms:W3CDTF">2023-10-03T15:52:57Z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