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74"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3" r:id="rId17"/>
  </p:sldIdLst>
  <p:sldSz cx="9144000" cy="5143500" type="screen16x9"/>
  <p:notesSz cx="6858000" cy="9144000"/>
  <p:embeddedFontLst>
    <p:embeddedFont>
      <p:font typeface="Proxima Nova"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C03AD-12FD-4030-B201-CF070693F958}" v="4" dt="2023-10-23T16:15:13.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Depth_of_fiel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digital-photography-school.com/wp-content/uploads/2014/04/Depth_of_field_photography_cheat_sheet.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27bed325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27bed32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27bed32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27bed32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2e16ebbd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2e16ebbd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31d7d425d_3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31d7d425d_3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2e16ebbd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2e16ebbd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5745a07aaad53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5745a07aaad53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31d7d425d_6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31d7d425d_6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6a500ab4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6a500ab4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https://en.wikipedia.org/wiki/Depth_of_field</a:t>
            </a:r>
            <a:endParaRPr/>
          </a:p>
          <a:p>
            <a:pPr marL="0" lvl="0" indent="0" algn="l" rtl="0">
              <a:spcBef>
                <a:spcPts val="0"/>
              </a:spcBef>
              <a:spcAft>
                <a:spcPts val="0"/>
              </a:spcAft>
              <a:buNone/>
            </a:pPr>
            <a:r>
              <a:rPr lang="en" u="sng">
                <a:solidFill>
                  <a:schemeClr val="hlink"/>
                </a:solidFill>
                <a:hlinkClick r:id="rId4"/>
              </a:rPr>
              <a:t>http://digital-photography-school.com/wp-content/uploads/2014/04/Depth_of_field_photography_cheat_sheet.jpg</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6a500ab4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6a500ab4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http://photography.tutsplus.com/articles/understanding-the-factors-that-affect-depth-of-field--photo-6844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6a500ab4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6a500ab4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a6526f6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a6526f6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6a500ab4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6a500ab4e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6a500ab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6a500ab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6a500ab4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6a500ab4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YojL7UQTVhc"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421525"/>
            <a:ext cx="8520600" cy="15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Depth of Field</a:t>
            </a:r>
            <a:endParaRPr/>
          </a:p>
          <a:p>
            <a:pPr marL="0" lvl="0" indent="0" algn="ctr" rtl="0">
              <a:spcBef>
                <a:spcPts val="0"/>
              </a:spcBef>
              <a:spcAft>
                <a:spcPts val="0"/>
              </a:spcAft>
              <a:buNone/>
            </a:pPr>
            <a:r>
              <a:rPr lang="en"/>
              <a:t>(For DSLR’s &amp; Phones)</a:t>
            </a:r>
            <a:endParaRPr/>
          </a:p>
        </p:txBody>
      </p:sp>
      <p:sp>
        <p:nvSpPr>
          <p:cNvPr id="55" name="Google Shape;55;p13"/>
          <p:cNvSpPr txBox="1">
            <a:spLocks noGrp="1"/>
          </p:cNvSpPr>
          <p:nvPr>
            <p:ph type="subTitle" idx="1"/>
          </p:nvPr>
        </p:nvSpPr>
        <p:spPr>
          <a:xfrm>
            <a:off x="311700" y="17679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Aperture • Distance • Focal Distance</a:t>
            </a:r>
            <a:endParaRPr/>
          </a:p>
        </p:txBody>
      </p:sp>
      <p:pic>
        <p:nvPicPr>
          <p:cNvPr id="56" name="Google Shape;56;p13"/>
          <p:cNvPicPr preferRelativeResize="0"/>
          <p:nvPr/>
        </p:nvPicPr>
        <p:blipFill rotWithShape="1">
          <a:blip r:embed="rId3">
            <a:alphaModFix/>
          </a:blip>
          <a:srcRect l="2230" t="16050" r="-2230" b="-16049"/>
          <a:stretch/>
        </p:blipFill>
        <p:spPr>
          <a:xfrm>
            <a:off x="0" y="2463051"/>
            <a:ext cx="9143999" cy="26804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623561" y="0"/>
            <a:ext cx="7896878"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p22"/>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FFFFFF"/>
                </a:solidFill>
              </a:rPr>
              <a:t>Aperture and Depth of Field</a:t>
            </a:r>
            <a:endParaRPr sz="3600" dirty="0">
              <a:solidFill>
                <a:srgbClr val="FFFFFF"/>
              </a:solidFill>
            </a:endParaRPr>
          </a:p>
        </p:txBody>
      </p:sp>
      <p:pic>
        <p:nvPicPr>
          <p:cNvPr id="2" name="Picture 1" descr="A collage of a dog&#10;&#10;Description automatically generated">
            <a:extLst>
              <a:ext uri="{FF2B5EF4-FFF2-40B4-BE49-F238E27FC236}">
                <a16:creationId xmlns:a16="http://schemas.microsoft.com/office/drawing/2014/main" id="{F5F4B2A4-4AC9-12AF-65D4-566CCAB131D3}"/>
              </a:ext>
            </a:extLst>
          </p:cNvPr>
          <p:cNvPicPr>
            <a:picLocks noChangeAspect="1"/>
          </p:cNvPicPr>
          <p:nvPr/>
        </p:nvPicPr>
        <p:blipFill>
          <a:blip r:embed="rId3"/>
          <a:stretch>
            <a:fillRect/>
          </a:stretch>
        </p:blipFill>
        <p:spPr>
          <a:xfrm>
            <a:off x="1350818" y="1305183"/>
            <a:ext cx="6442363" cy="35193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1175350" y="152400"/>
            <a:ext cx="2720426" cy="4838702"/>
          </a:xfrm>
          <a:prstGeom prst="rect">
            <a:avLst/>
          </a:prstGeom>
          <a:noFill/>
          <a:ln>
            <a:noFill/>
          </a:ln>
        </p:spPr>
      </p:pic>
      <p:pic>
        <p:nvPicPr>
          <p:cNvPr id="127" name="Google Shape;127;p24"/>
          <p:cNvPicPr preferRelativeResize="0"/>
          <p:nvPr/>
        </p:nvPicPr>
        <p:blipFill>
          <a:blip r:embed="rId4">
            <a:alphaModFix/>
          </a:blip>
          <a:stretch>
            <a:fillRect/>
          </a:stretch>
        </p:blipFill>
        <p:spPr>
          <a:xfrm>
            <a:off x="4970251" y="152400"/>
            <a:ext cx="3382390" cy="48386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290525"/>
            <a:ext cx="499848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DSLR Cameras</a:t>
            </a:r>
            <a:endParaRPr dirty="0"/>
          </a:p>
        </p:txBody>
      </p:sp>
      <p:sp>
        <p:nvSpPr>
          <p:cNvPr id="133" name="Google Shape;133;p25"/>
          <p:cNvSpPr txBox="1">
            <a:spLocks noGrp="1"/>
          </p:cNvSpPr>
          <p:nvPr>
            <p:ph type="body" idx="1"/>
          </p:nvPr>
        </p:nvSpPr>
        <p:spPr>
          <a:xfrm>
            <a:off x="201400" y="1017725"/>
            <a:ext cx="4238715" cy="355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400" dirty="0"/>
              <a:t>Set your camera to Aperture Priority (Av)</a:t>
            </a:r>
            <a:endParaRPr sz="2400" dirty="0"/>
          </a:p>
          <a:p>
            <a:pPr marL="457200" lvl="0" indent="-342900" algn="l" rtl="0">
              <a:spcBef>
                <a:spcPts val="0"/>
              </a:spcBef>
              <a:spcAft>
                <a:spcPts val="0"/>
              </a:spcAft>
              <a:buSzPts val="1800"/>
              <a:buChar char="●"/>
            </a:pPr>
            <a:r>
              <a:rPr lang="en" sz="2400" dirty="0"/>
              <a:t>Stabilize your camera (</a:t>
            </a:r>
            <a:r>
              <a:rPr lang="en-US" sz="2400" dirty="0"/>
              <a:t>set on table/floor or use tripod)</a:t>
            </a:r>
            <a:endParaRPr sz="2400" dirty="0"/>
          </a:p>
          <a:p>
            <a:pPr marL="457200" lvl="0" indent="-342900" algn="l" rtl="0">
              <a:spcBef>
                <a:spcPts val="0"/>
              </a:spcBef>
              <a:spcAft>
                <a:spcPts val="0"/>
              </a:spcAft>
              <a:buSzPts val="1800"/>
              <a:buChar char="●"/>
            </a:pPr>
            <a:r>
              <a:rPr lang="en" sz="2400" dirty="0"/>
              <a:t>Use main dial on camera to adjust aperture.</a:t>
            </a:r>
            <a:endParaRPr sz="2400" dirty="0"/>
          </a:p>
        </p:txBody>
      </p:sp>
      <p:grpSp>
        <p:nvGrpSpPr>
          <p:cNvPr id="134" name="Google Shape;134;p25"/>
          <p:cNvGrpSpPr/>
          <p:nvPr/>
        </p:nvGrpSpPr>
        <p:grpSpPr>
          <a:xfrm>
            <a:off x="4440115" y="151979"/>
            <a:ext cx="4429349" cy="2532556"/>
            <a:chOff x="5229294" y="661475"/>
            <a:chExt cx="3680524" cy="1948869"/>
          </a:xfrm>
        </p:grpSpPr>
        <p:pic>
          <p:nvPicPr>
            <p:cNvPr id="135" name="Google Shape;135;p25"/>
            <p:cNvPicPr preferRelativeResize="0"/>
            <p:nvPr/>
          </p:nvPicPr>
          <p:blipFill>
            <a:blip r:embed="rId3">
              <a:alphaModFix/>
            </a:blip>
            <a:stretch>
              <a:fillRect/>
            </a:stretch>
          </p:blipFill>
          <p:spPr>
            <a:xfrm>
              <a:off x="5229294" y="737069"/>
              <a:ext cx="3680524" cy="1873275"/>
            </a:xfrm>
            <a:prstGeom prst="rect">
              <a:avLst/>
            </a:prstGeom>
            <a:noFill/>
            <a:ln>
              <a:noFill/>
            </a:ln>
          </p:spPr>
        </p:pic>
        <p:sp>
          <p:nvSpPr>
            <p:cNvPr id="136" name="Google Shape;136;p25"/>
            <p:cNvSpPr txBox="1"/>
            <p:nvPr/>
          </p:nvSpPr>
          <p:spPr>
            <a:xfrm>
              <a:off x="5387700" y="661475"/>
              <a:ext cx="1671600" cy="366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Proxima Nova"/>
                  <a:ea typeface="Proxima Nova"/>
                  <a:cs typeface="Proxima Nova"/>
                  <a:sym typeface="Proxima Nova"/>
                </a:rPr>
                <a:t>Canon</a:t>
              </a:r>
              <a:endParaRPr>
                <a:latin typeface="Proxima Nova"/>
                <a:ea typeface="Proxima Nova"/>
                <a:cs typeface="Proxima Nova"/>
                <a:sym typeface="Proxima Nova"/>
              </a:endParaRPr>
            </a:p>
          </p:txBody>
        </p:sp>
        <p:sp>
          <p:nvSpPr>
            <p:cNvPr id="137" name="Google Shape;137;p25"/>
            <p:cNvSpPr txBox="1"/>
            <p:nvPr/>
          </p:nvSpPr>
          <p:spPr>
            <a:xfrm>
              <a:off x="7402125" y="661475"/>
              <a:ext cx="1248900" cy="366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Proxima Nova"/>
                  <a:ea typeface="Proxima Nova"/>
                  <a:cs typeface="Proxima Nova"/>
                  <a:sym typeface="Proxima Nova"/>
                </a:rPr>
                <a:t>Nikon</a:t>
              </a:r>
              <a:endParaRPr>
                <a:latin typeface="Proxima Nova"/>
                <a:ea typeface="Proxima Nova"/>
                <a:cs typeface="Proxima Nova"/>
                <a:sym typeface="Proxima Nova"/>
              </a:endParaRPr>
            </a:p>
          </p:txBody>
        </p:sp>
      </p:grpSp>
      <p:pic>
        <p:nvPicPr>
          <p:cNvPr id="3" name="Picture 2" descr="A close-up of a camera screen&#10;&#10;Description automatically generated">
            <a:extLst>
              <a:ext uri="{FF2B5EF4-FFF2-40B4-BE49-F238E27FC236}">
                <a16:creationId xmlns:a16="http://schemas.microsoft.com/office/drawing/2014/main" id="{F14D7A02-A003-6755-26CC-4CA9A7C4CB45}"/>
              </a:ext>
            </a:extLst>
          </p:cNvPr>
          <p:cNvPicPr>
            <a:picLocks noChangeAspect="1"/>
          </p:cNvPicPr>
          <p:nvPr/>
        </p:nvPicPr>
        <p:blipFill>
          <a:blip r:embed="rId4"/>
          <a:stretch>
            <a:fillRect/>
          </a:stretch>
        </p:blipFill>
        <p:spPr>
          <a:xfrm>
            <a:off x="5159965" y="2793275"/>
            <a:ext cx="2998862" cy="21791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p:cNvPicPr preferRelativeResize="0"/>
          <p:nvPr/>
        </p:nvPicPr>
        <p:blipFill rotWithShape="1">
          <a:blip r:embed="rId3">
            <a:alphaModFix/>
          </a:blip>
          <a:srcRect t="6261"/>
          <a:stretch/>
        </p:blipFill>
        <p:spPr>
          <a:xfrm>
            <a:off x="5484154" y="0"/>
            <a:ext cx="3659846" cy="5143500"/>
          </a:xfrm>
          <a:prstGeom prst="rect">
            <a:avLst/>
          </a:prstGeom>
          <a:noFill/>
          <a:ln>
            <a:noFill/>
          </a:ln>
        </p:spPr>
      </p:pic>
      <p:sp>
        <p:nvSpPr>
          <p:cNvPr id="143" name="Google Shape;143;p26"/>
          <p:cNvSpPr txBox="1">
            <a:spLocks noGrp="1"/>
          </p:cNvSpPr>
          <p:nvPr>
            <p:ph type="title"/>
          </p:nvPr>
        </p:nvSpPr>
        <p:spPr>
          <a:xfrm>
            <a:off x="311700" y="222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Point &amp; Shoot Cameras</a:t>
            </a:r>
            <a:endParaRPr dirty="0"/>
          </a:p>
        </p:txBody>
      </p:sp>
      <p:sp>
        <p:nvSpPr>
          <p:cNvPr id="144" name="Google Shape;144;p26"/>
          <p:cNvSpPr txBox="1">
            <a:spLocks noGrp="1"/>
          </p:cNvSpPr>
          <p:nvPr>
            <p:ph type="body" idx="1"/>
          </p:nvPr>
        </p:nvSpPr>
        <p:spPr>
          <a:xfrm>
            <a:off x="120850" y="852929"/>
            <a:ext cx="5236500" cy="36499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cameras have Aperture Priority Mode and you can use them just like the dSLRs on the previous slide. </a:t>
            </a:r>
            <a:endParaRPr dirty="0"/>
          </a:p>
          <a:p>
            <a:pPr marL="0" lvl="0" indent="0" algn="l" rtl="0">
              <a:spcBef>
                <a:spcPts val="1600"/>
              </a:spcBef>
              <a:spcAft>
                <a:spcPts val="0"/>
              </a:spcAft>
              <a:buNone/>
            </a:pPr>
            <a:r>
              <a:rPr lang="en" dirty="0"/>
              <a:t>If there is no Aperture Priority mode, there are several auto modes that use Depth of Field.</a:t>
            </a:r>
            <a:endParaRPr dirty="0"/>
          </a:p>
          <a:p>
            <a:pPr marL="457200" lvl="0" indent="-342900" algn="l" rtl="0">
              <a:spcBef>
                <a:spcPts val="0"/>
              </a:spcBef>
              <a:spcAft>
                <a:spcPts val="0"/>
              </a:spcAft>
              <a:buSzPts val="1800"/>
              <a:buChar char="●"/>
            </a:pPr>
            <a:r>
              <a:rPr lang="en" i="1" dirty="0"/>
              <a:t>Portrait &amp; Macro Modes</a:t>
            </a:r>
            <a:r>
              <a:rPr lang="en" dirty="0"/>
              <a:t> both work for Shallow Depth of Field</a:t>
            </a:r>
            <a:endParaRPr dirty="0"/>
          </a:p>
          <a:p>
            <a:pPr marL="457200" lvl="0" indent="-342900" algn="l" rtl="0">
              <a:spcBef>
                <a:spcPts val="0"/>
              </a:spcBef>
              <a:spcAft>
                <a:spcPts val="0"/>
              </a:spcAft>
              <a:buSzPts val="1800"/>
              <a:buChar char="●"/>
            </a:pPr>
            <a:r>
              <a:rPr lang="en" i="1" dirty="0"/>
              <a:t>Landscape Mode</a:t>
            </a:r>
            <a:r>
              <a:rPr lang="en" dirty="0"/>
              <a:t> for Wide Depth of Field</a:t>
            </a:r>
          </a:p>
          <a:p>
            <a:pPr marL="457200" lvl="0" indent="-342900" algn="l" rtl="0">
              <a:spcBef>
                <a:spcPts val="0"/>
              </a:spcBef>
              <a:spcAft>
                <a:spcPts val="0"/>
              </a:spcAft>
              <a:buSzPts val="1800"/>
              <a:buChar char="●"/>
            </a:pPr>
            <a:r>
              <a:rPr lang="en" dirty="0"/>
              <a:t>Use Auto Mode for Medium Depth of Field</a:t>
            </a:r>
            <a:endParaRPr dirty="0"/>
          </a:p>
        </p:txBody>
      </p:sp>
      <p:sp>
        <p:nvSpPr>
          <p:cNvPr id="145" name="Google Shape;145;p26"/>
          <p:cNvSpPr/>
          <p:nvPr/>
        </p:nvSpPr>
        <p:spPr>
          <a:xfrm>
            <a:off x="5518625" y="795575"/>
            <a:ext cx="543900" cy="5034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5518625" y="1421275"/>
            <a:ext cx="543900" cy="5034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7293700" y="479675"/>
            <a:ext cx="543900" cy="5034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5518625" y="3266875"/>
            <a:ext cx="543900" cy="5034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26"/>
          <p:cNvPicPr preferRelativeResize="0"/>
          <p:nvPr/>
        </p:nvPicPr>
        <p:blipFill rotWithShape="1">
          <a:blip r:embed="rId4">
            <a:alphaModFix/>
          </a:blip>
          <a:srcRect l="6608" t="5388" r="7671" b="4350"/>
          <a:stretch/>
        </p:blipFill>
        <p:spPr>
          <a:xfrm>
            <a:off x="7293700" y="3534521"/>
            <a:ext cx="1850303" cy="15586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iPhones (X and Newer)</a:t>
            </a:r>
            <a:endParaRPr/>
          </a:p>
        </p:txBody>
      </p:sp>
      <p:sp>
        <p:nvSpPr>
          <p:cNvPr id="155" name="Google Shape;155;p27"/>
          <p:cNvSpPr txBox="1">
            <a:spLocks noGrp="1"/>
          </p:cNvSpPr>
          <p:nvPr>
            <p:ph type="body" idx="1"/>
          </p:nvPr>
        </p:nvSpPr>
        <p:spPr>
          <a:xfrm>
            <a:off x="311700" y="1017725"/>
            <a:ext cx="4467769" cy="355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400" dirty="0"/>
              <a:t>Set your camera to Portrait Mode.</a:t>
            </a:r>
            <a:endParaRPr sz="2400" dirty="0"/>
          </a:p>
          <a:p>
            <a:pPr marL="457200" lvl="0" indent="-342900" algn="l" rtl="0">
              <a:spcBef>
                <a:spcPts val="0"/>
              </a:spcBef>
              <a:spcAft>
                <a:spcPts val="0"/>
              </a:spcAft>
              <a:buSzPts val="1800"/>
              <a:buChar char="●"/>
            </a:pPr>
            <a:r>
              <a:rPr lang="en" sz="2400" dirty="0"/>
              <a:t>Click on the cricle with the </a:t>
            </a:r>
            <a:r>
              <a:rPr lang="en" sz="2400" i="1" dirty="0"/>
              <a:t>f</a:t>
            </a:r>
            <a:r>
              <a:rPr lang="en" sz="2400" dirty="0"/>
              <a:t> symbol in upper right corner.</a:t>
            </a:r>
            <a:endParaRPr sz="2400" dirty="0"/>
          </a:p>
          <a:p>
            <a:pPr marL="457200" lvl="0" indent="-342900" algn="l" rtl="0">
              <a:spcBef>
                <a:spcPts val="0"/>
              </a:spcBef>
              <a:spcAft>
                <a:spcPts val="0"/>
              </a:spcAft>
              <a:buSzPts val="1800"/>
              <a:buChar char="●"/>
            </a:pPr>
            <a:r>
              <a:rPr lang="en" sz="2400" dirty="0"/>
              <a:t>Slide finger across screen to change f stop down near the shutter button.</a:t>
            </a:r>
            <a:endParaRPr sz="2400" dirty="0"/>
          </a:p>
        </p:txBody>
      </p:sp>
      <p:pic>
        <p:nvPicPr>
          <p:cNvPr id="156" name="Google Shape;156;p27"/>
          <p:cNvPicPr preferRelativeResize="0"/>
          <p:nvPr/>
        </p:nvPicPr>
        <p:blipFill>
          <a:blip r:embed="rId3">
            <a:alphaModFix/>
          </a:blip>
          <a:stretch>
            <a:fillRect/>
          </a:stretch>
        </p:blipFill>
        <p:spPr>
          <a:xfrm>
            <a:off x="5740256" y="-37800"/>
            <a:ext cx="2567738" cy="5143499"/>
          </a:xfrm>
          <a:prstGeom prst="rect">
            <a:avLst/>
          </a:prstGeom>
          <a:noFill/>
          <a:ln>
            <a:noFill/>
          </a:ln>
        </p:spPr>
      </p:pic>
      <p:sp>
        <p:nvSpPr>
          <p:cNvPr id="157" name="Google Shape;157;p27"/>
          <p:cNvSpPr/>
          <p:nvPr/>
        </p:nvSpPr>
        <p:spPr>
          <a:xfrm>
            <a:off x="7854950" y="281975"/>
            <a:ext cx="423000" cy="3828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rot="-1459172">
            <a:off x="7210466" y="595437"/>
            <a:ext cx="674558" cy="271894"/>
          </a:xfrm>
          <a:prstGeom prst="righ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rot="1113831">
            <a:off x="6134227" y="3628029"/>
            <a:ext cx="674705" cy="271894"/>
          </a:xfrm>
          <a:prstGeom prst="righ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p:nvPr/>
        </p:nvSpPr>
        <p:spPr>
          <a:xfrm>
            <a:off x="6764475" y="3803625"/>
            <a:ext cx="680700" cy="382800"/>
          </a:xfrm>
          <a:prstGeom prst="ellipse">
            <a:avLst/>
          </a:prstGeom>
          <a:no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700"/>
              <a:t>Special Note</a:t>
            </a:r>
            <a:endParaRPr sz="4700"/>
          </a:p>
        </p:txBody>
      </p:sp>
      <p:sp>
        <p:nvSpPr>
          <p:cNvPr id="181" name="Google Shape;181;p30"/>
          <p:cNvSpPr txBox="1">
            <a:spLocks noGrp="1"/>
          </p:cNvSpPr>
          <p:nvPr>
            <p:ph type="body" idx="1"/>
          </p:nvPr>
        </p:nvSpPr>
        <p:spPr>
          <a:xfrm>
            <a:off x="311700" y="3224250"/>
            <a:ext cx="8520600" cy="166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Smart Phones do not actually have adjustable f-stops because their lenses are fixed. Phones with dual cameras estimate the distance objects are from the lens and use an algorithm to simulate Depth Of Field by blurring objects the phone reads as being farther away than the main subject.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D11DC5-9701-EACB-CFF4-416033155C37}"/>
              </a:ext>
            </a:extLst>
          </p:cNvPr>
          <p:cNvSpPr>
            <a:spLocks noGrp="1"/>
          </p:cNvSpPr>
          <p:nvPr>
            <p:ph type="title"/>
          </p:nvPr>
        </p:nvSpPr>
        <p:spPr/>
        <p:txBody>
          <a:bodyPr/>
          <a:lstStyle/>
          <a:p>
            <a:r>
              <a:rPr lang="en-US" dirty="0"/>
              <a:t>Aperture is the opening in the lens.</a:t>
            </a:r>
          </a:p>
        </p:txBody>
      </p:sp>
      <p:pic>
        <p:nvPicPr>
          <p:cNvPr id="7" name="Picture 6" descr="A screenshot of a pineapple&#10;&#10;Description automatically generated">
            <a:extLst>
              <a:ext uri="{FF2B5EF4-FFF2-40B4-BE49-F238E27FC236}">
                <a16:creationId xmlns:a16="http://schemas.microsoft.com/office/drawing/2014/main" id="{ABF7D9DE-FA23-1F61-3B17-8F74322AE307}"/>
              </a:ext>
            </a:extLst>
          </p:cNvPr>
          <p:cNvPicPr>
            <a:picLocks noChangeAspect="1"/>
          </p:cNvPicPr>
          <p:nvPr/>
        </p:nvPicPr>
        <p:blipFill>
          <a:blip r:embed="rId2"/>
          <a:stretch>
            <a:fillRect/>
          </a:stretch>
        </p:blipFill>
        <p:spPr>
          <a:xfrm>
            <a:off x="885601" y="1250156"/>
            <a:ext cx="7372798" cy="3448319"/>
          </a:xfrm>
          <a:prstGeom prst="rect">
            <a:avLst/>
          </a:prstGeom>
        </p:spPr>
      </p:pic>
    </p:spTree>
    <p:extLst>
      <p:ext uri="{BB962C8B-B14F-4D97-AF65-F5344CB8AC3E}">
        <p14:creationId xmlns:p14="http://schemas.microsoft.com/office/powerpoint/2010/main" val="421829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9289" y="253772"/>
            <a:ext cx="4658156" cy="603900"/>
          </a:xfrm>
          <a:prstGeom prst="rect">
            <a:avLst/>
          </a:prstGeom>
        </p:spPr>
        <p:txBody>
          <a:bodyPr spcFirstLastPara="1" wrap="square" lIns="91425" tIns="91425" rIns="91425" bIns="91425" anchor="b" anchorCtr="0">
            <a:noAutofit/>
          </a:bodyPr>
          <a:lstStyle/>
          <a:p>
            <a:r>
              <a:rPr lang="en" dirty="0"/>
              <a:t>The Exposure Triangle</a:t>
            </a:r>
            <a:endParaRPr lang="en-US" dirty="0"/>
          </a:p>
        </p:txBody>
      </p:sp>
      <p:sp>
        <p:nvSpPr>
          <p:cNvPr id="62" name="Google Shape;62;p14"/>
          <p:cNvSpPr txBox="1">
            <a:spLocks noGrp="1"/>
          </p:cNvSpPr>
          <p:nvPr>
            <p:ph type="body" idx="1"/>
          </p:nvPr>
        </p:nvSpPr>
        <p:spPr>
          <a:xfrm>
            <a:off x="4947865" y="840944"/>
            <a:ext cx="3846477" cy="4171610"/>
          </a:xfrm>
          <a:prstGeom prst="rect">
            <a:avLst/>
          </a:prstGeom>
        </p:spPr>
        <p:txBody>
          <a:bodyPr spcFirstLastPara="1" wrap="square" lIns="91425" tIns="91425" rIns="91425" bIns="91425" anchor="t" anchorCtr="0">
            <a:noAutofit/>
          </a:bodyPr>
          <a:lstStyle/>
          <a:p>
            <a:pPr marL="0" indent="0">
              <a:buNone/>
            </a:pPr>
            <a:r>
              <a:rPr lang="en" sz="2000" dirty="0"/>
              <a:t>Aperture is just one part of the </a:t>
            </a:r>
            <a:r>
              <a:rPr lang="en" sz="2000" i="1" dirty="0"/>
              <a:t>Exposure Triangle</a:t>
            </a:r>
            <a:r>
              <a:rPr lang="en" sz="2000" dirty="0"/>
              <a:t>.</a:t>
            </a:r>
            <a:endParaRPr lang="en-US" sz="2000" dirty="0"/>
          </a:p>
          <a:p>
            <a:pPr marL="0" lvl="0" indent="0" algn="l" rtl="0">
              <a:spcBef>
                <a:spcPts val="1600"/>
              </a:spcBef>
              <a:spcAft>
                <a:spcPts val="0"/>
              </a:spcAft>
              <a:buNone/>
            </a:pPr>
            <a:r>
              <a:rPr lang="en" sz="2000" dirty="0"/>
              <a:t>Changing the aperture affects how much light enters the camera. The smaller the hole, the less light enters (and vice versa).</a:t>
            </a:r>
            <a:endParaRPr sz="2000" dirty="0"/>
          </a:p>
          <a:p>
            <a:pPr marL="0" lvl="0" indent="0" algn="l" rtl="0">
              <a:spcBef>
                <a:spcPts val="1600"/>
              </a:spcBef>
              <a:spcAft>
                <a:spcPts val="1600"/>
              </a:spcAft>
              <a:buNone/>
            </a:pPr>
            <a:r>
              <a:rPr lang="en" sz="2000" dirty="0"/>
              <a:t>It also has an important creative effect called “Depth of Field”.</a:t>
            </a:r>
            <a:endParaRPr sz="2000" dirty="0"/>
          </a:p>
        </p:txBody>
      </p:sp>
      <p:pic>
        <p:nvPicPr>
          <p:cNvPr id="64" name="Google Shape;64;p14"/>
          <p:cNvPicPr preferRelativeResize="0"/>
          <p:nvPr/>
        </p:nvPicPr>
        <p:blipFill rotWithShape="1">
          <a:blip r:embed="rId3">
            <a:alphaModFix/>
          </a:blip>
          <a:srcRect l="20483" r="21247"/>
          <a:stretch/>
        </p:blipFill>
        <p:spPr>
          <a:xfrm>
            <a:off x="505057" y="807097"/>
            <a:ext cx="4099579" cy="37596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Depth of Field?</a:t>
            </a:r>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Also called </a:t>
            </a:r>
            <a:r>
              <a:rPr lang="en" b="1"/>
              <a:t>focus range</a:t>
            </a:r>
            <a:r>
              <a:rPr lang="en"/>
              <a:t>, Depth of Field is the distance between the nearest and farthest objects in a scene that appear acceptably sharp in an image.</a:t>
            </a:r>
            <a:endParaRPr/>
          </a:p>
        </p:txBody>
      </p:sp>
      <p:pic>
        <p:nvPicPr>
          <p:cNvPr id="71" name="Google Shape;71;p15"/>
          <p:cNvPicPr preferRelativeResize="0"/>
          <p:nvPr/>
        </p:nvPicPr>
        <p:blipFill>
          <a:blip r:embed="rId3">
            <a:alphaModFix/>
          </a:blip>
          <a:stretch>
            <a:fillRect/>
          </a:stretch>
        </p:blipFill>
        <p:spPr>
          <a:xfrm>
            <a:off x="894456" y="1966494"/>
            <a:ext cx="7115175" cy="288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54033" y="261581"/>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affects Depth of Field?</a:t>
            </a:r>
            <a:endParaRPr/>
          </a:p>
        </p:txBody>
      </p:sp>
      <p:sp>
        <p:nvSpPr>
          <p:cNvPr id="77" name="Google Shape;77;p16"/>
          <p:cNvSpPr txBox="1">
            <a:spLocks noGrp="1"/>
          </p:cNvSpPr>
          <p:nvPr>
            <p:ph type="body" idx="1"/>
          </p:nvPr>
        </p:nvSpPr>
        <p:spPr>
          <a:xfrm>
            <a:off x="311700" y="834281"/>
            <a:ext cx="8520600" cy="3981488"/>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Focal Length</a:t>
            </a:r>
            <a:endParaRPr sz="2400" dirty="0"/>
          </a:p>
          <a:p>
            <a:pPr marL="914400" lvl="1" indent="-342900" algn="l" rtl="0">
              <a:spcBef>
                <a:spcPts val="0"/>
              </a:spcBef>
              <a:spcAft>
                <a:spcPts val="0"/>
              </a:spcAft>
              <a:buSzPts val="1800"/>
              <a:buChar char="○"/>
            </a:pPr>
            <a:r>
              <a:rPr lang="en" sz="1800" dirty="0"/>
              <a:t>Distance between the lens and image sensor inside of the camera Longer lenses will produce more shallow depth of field than shorter lenses.</a:t>
            </a:r>
            <a:endParaRPr sz="1800" dirty="0"/>
          </a:p>
          <a:p>
            <a:pPr marL="457200" lvl="0" indent="-381000" algn="l" rtl="0">
              <a:spcBef>
                <a:spcPts val="0"/>
              </a:spcBef>
              <a:spcAft>
                <a:spcPts val="0"/>
              </a:spcAft>
              <a:buSzPts val="2400"/>
              <a:buChar char="●"/>
            </a:pPr>
            <a:r>
              <a:rPr lang="en" sz="2400" dirty="0"/>
              <a:t>Distance from subject</a:t>
            </a:r>
            <a:endParaRPr sz="2400" dirty="0"/>
          </a:p>
          <a:p>
            <a:pPr marL="914400" lvl="1" indent="-342900" algn="l" rtl="0">
              <a:spcBef>
                <a:spcPts val="0"/>
              </a:spcBef>
              <a:spcAft>
                <a:spcPts val="0"/>
              </a:spcAft>
              <a:buSzPts val="1800"/>
              <a:buChar char="○"/>
            </a:pPr>
            <a:r>
              <a:rPr lang="en-US" sz="1800" dirty="0"/>
              <a:t>The closer your camera is to the subject, the shallower the depth of field.</a:t>
            </a:r>
            <a:endParaRPr sz="1800" dirty="0"/>
          </a:p>
          <a:p>
            <a:pPr marL="457200" lvl="0" indent="-381000" algn="l" rtl="0">
              <a:spcBef>
                <a:spcPts val="0"/>
              </a:spcBef>
              <a:spcAft>
                <a:spcPts val="0"/>
              </a:spcAft>
              <a:buSzPts val="2400"/>
              <a:buChar char="●"/>
            </a:pPr>
            <a:r>
              <a:rPr lang="en" sz="2400" dirty="0"/>
              <a:t>Aperture/ F-Stop</a:t>
            </a:r>
            <a:endParaRPr sz="2400" dirty="0"/>
          </a:p>
          <a:p>
            <a:pPr lvl="1" indent="-342900">
              <a:spcBef>
                <a:spcPts val="0"/>
              </a:spcBef>
              <a:buSzPts val="1800"/>
            </a:pPr>
            <a:r>
              <a:rPr lang="en" sz="1800" dirty="0"/>
              <a:t>How large or small the aperture (lens opening) is. A low f-stop number is wider and creates more shallow depth of field.  A larger f-stop number makes the lens opening smaller and produces more range of sharp focus.</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54033" y="790222"/>
            <a:ext cx="2808000" cy="58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Focal Length</a:t>
            </a:r>
            <a:endParaRPr/>
          </a:p>
        </p:txBody>
      </p:sp>
      <p:sp>
        <p:nvSpPr>
          <p:cNvPr id="83" name="Google Shape;83;p17"/>
          <p:cNvSpPr txBox="1">
            <a:spLocks noGrp="1"/>
          </p:cNvSpPr>
          <p:nvPr>
            <p:ph type="body" idx="1"/>
          </p:nvPr>
        </p:nvSpPr>
        <p:spPr>
          <a:xfrm>
            <a:off x="311700" y="1530744"/>
            <a:ext cx="3829133" cy="2424423"/>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Distance between lens and image sensor</a:t>
            </a:r>
            <a:endParaRPr sz="1800" dirty="0"/>
          </a:p>
          <a:p>
            <a:pPr marL="457200" lvl="0" indent="-342900" algn="l" rtl="0">
              <a:spcBef>
                <a:spcPts val="0"/>
              </a:spcBef>
              <a:spcAft>
                <a:spcPts val="0"/>
              </a:spcAft>
              <a:buSzPts val="1800"/>
              <a:buChar char="●"/>
            </a:pPr>
            <a:r>
              <a:rPr lang="en" sz="1800" dirty="0"/>
              <a:t>Zooming in on an object increases the focal length</a:t>
            </a:r>
            <a:endParaRPr sz="1800" dirty="0"/>
          </a:p>
          <a:p>
            <a:pPr indent="-342900">
              <a:buSzPts val="1800"/>
            </a:pPr>
            <a:r>
              <a:rPr lang="en" sz="1800" dirty="0"/>
              <a:t>The longer the focal length, the shallower the depth of field</a:t>
            </a:r>
            <a:endParaRPr sz="1800" dirty="0"/>
          </a:p>
        </p:txBody>
      </p:sp>
      <p:pic>
        <p:nvPicPr>
          <p:cNvPr id="85" name="Google Shape;85;p17"/>
          <p:cNvPicPr preferRelativeResize="0"/>
          <p:nvPr/>
        </p:nvPicPr>
        <p:blipFill>
          <a:blip r:embed="rId3">
            <a:alphaModFix/>
          </a:blip>
          <a:stretch>
            <a:fillRect/>
          </a:stretch>
        </p:blipFill>
        <p:spPr>
          <a:xfrm>
            <a:off x="4250095" y="0"/>
            <a:ext cx="4893910"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descr="In this animation, I explain Aperture and how it interacts with the various parameters of photography.&#10;________________________________________________________________________________________________&#10;&#10;I am releasing an animation with a similar style to this one every month, so stay subscribed for more.  Feel free to leave criticism in the comments, but keep in mind that I am still learning After Effects and Illustrator.  Also, leave suggestions for different video topics.  I plan on covering the other two pillars of photography: Shutter Speed, and ISO, as well as Focal Length.&#10;________________________________________________________________________________________________&#10;&#10;Credits:&#10;Animation, Vector Design: Vincent Ledvina&#10;Voiceover: contracted from Fiverr&#10;Music: Wonder - Mattia Cupelli&#10;Sound Effects: Created by myself and sourced online&#10;________________________________________________________________________________________________&#10;&#10;Thank you for watching!" title="Camera Basics - Aperture">
            <a:hlinkClick r:id="rId3"/>
          </p:cNvPr>
          <p:cNvPicPr preferRelativeResize="0"/>
          <p:nvPr/>
        </p:nvPicPr>
        <p:blipFill>
          <a:blip r:embed="rId4">
            <a:alphaModFix/>
          </a:blip>
          <a:stretch>
            <a:fillRect/>
          </a:stretch>
        </p:blipFill>
        <p:spPr>
          <a:xfrm>
            <a:off x="1452250" y="231938"/>
            <a:ext cx="6239500" cy="467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58925"/>
            <a:ext cx="8381100" cy="66397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Adjusting Aperture</a:t>
            </a:r>
            <a:endParaRPr/>
          </a:p>
        </p:txBody>
      </p:sp>
      <p:sp>
        <p:nvSpPr>
          <p:cNvPr id="96" name="Google Shape;96;p19"/>
          <p:cNvSpPr txBox="1">
            <a:spLocks noGrp="1"/>
          </p:cNvSpPr>
          <p:nvPr>
            <p:ph type="body" idx="1"/>
          </p:nvPr>
        </p:nvSpPr>
        <p:spPr>
          <a:xfrm>
            <a:off x="448350" y="666460"/>
            <a:ext cx="8082300" cy="11506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F-stop numbers are actually fractions, so 1/2.8 is larger than 1/22</a:t>
            </a:r>
            <a:endParaRPr sz="1800"/>
          </a:p>
          <a:p>
            <a:pPr marL="457200" lvl="0" indent="-342900" algn="l" rtl="0">
              <a:spcBef>
                <a:spcPts val="0"/>
              </a:spcBef>
              <a:spcAft>
                <a:spcPts val="0"/>
              </a:spcAft>
              <a:buSzPts val="1800"/>
              <a:buChar char="●"/>
            </a:pPr>
            <a:r>
              <a:rPr lang="en" sz="1800"/>
              <a:t>Large Aperture (low F-stop number) = Shallow Depth of Field</a:t>
            </a:r>
            <a:endParaRPr sz="1800"/>
          </a:p>
          <a:p>
            <a:pPr marL="457200" lvl="0" indent="-342900" algn="l" rtl="0">
              <a:spcBef>
                <a:spcPts val="0"/>
              </a:spcBef>
              <a:spcAft>
                <a:spcPts val="0"/>
              </a:spcAft>
              <a:buSzPts val="1800"/>
              <a:buChar char="●"/>
            </a:pPr>
            <a:r>
              <a:rPr lang="en" sz="1800"/>
              <a:t>Small Aperture (high F-stop number) = Great Depth of Field</a:t>
            </a:r>
            <a:endParaRPr sz="1800"/>
          </a:p>
        </p:txBody>
      </p:sp>
      <p:pic>
        <p:nvPicPr>
          <p:cNvPr id="97" name="Google Shape;97;p19"/>
          <p:cNvPicPr preferRelativeResize="0"/>
          <p:nvPr/>
        </p:nvPicPr>
        <p:blipFill>
          <a:blip r:embed="rId3">
            <a:alphaModFix/>
          </a:blip>
          <a:stretch>
            <a:fillRect/>
          </a:stretch>
        </p:blipFill>
        <p:spPr>
          <a:xfrm>
            <a:off x="1304885" y="1762703"/>
            <a:ext cx="6451174" cy="322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0"/>
          <p:cNvPicPr preferRelativeResize="0"/>
          <p:nvPr/>
        </p:nvPicPr>
        <p:blipFill>
          <a:blip r:embed="rId3">
            <a:alphaModFix/>
          </a:blip>
          <a:stretch>
            <a:fillRect/>
          </a:stretch>
        </p:blipFill>
        <p:spPr>
          <a:xfrm>
            <a:off x="702479" y="409659"/>
            <a:ext cx="7654376" cy="4106924"/>
          </a:xfrm>
          <a:prstGeom prst="rect">
            <a:avLst/>
          </a:prstGeom>
          <a:noFill/>
          <a:ln>
            <a:noFill/>
          </a:ln>
        </p:spPr>
      </p:pic>
      <p:sp>
        <p:nvSpPr>
          <p:cNvPr id="103" name="Google Shape;103;p20"/>
          <p:cNvSpPr txBox="1"/>
          <p:nvPr/>
        </p:nvSpPr>
        <p:spPr>
          <a:xfrm>
            <a:off x="759700" y="4458525"/>
            <a:ext cx="3798600" cy="6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Large Aperture</a:t>
            </a:r>
            <a:endParaRPr dirty="0">
              <a:solidFill>
                <a:schemeClr val="tx1"/>
              </a:solidFill>
            </a:endParaRPr>
          </a:p>
          <a:p>
            <a:pPr marL="0" lvl="0" indent="0" algn="ctr" rtl="0">
              <a:spcBef>
                <a:spcPts val="0"/>
              </a:spcBef>
              <a:spcAft>
                <a:spcPts val="0"/>
              </a:spcAft>
              <a:buNone/>
            </a:pPr>
            <a:r>
              <a:rPr lang="en" dirty="0">
                <a:solidFill>
                  <a:schemeClr val="tx1"/>
                </a:solidFill>
              </a:rPr>
              <a:t>Shallow Depth of Field</a:t>
            </a:r>
            <a:endParaRPr dirty="0">
              <a:solidFill>
                <a:schemeClr val="tx1"/>
              </a:solidFill>
            </a:endParaRPr>
          </a:p>
        </p:txBody>
      </p:sp>
      <p:sp>
        <p:nvSpPr>
          <p:cNvPr id="104" name="Google Shape;104;p20"/>
          <p:cNvSpPr txBox="1"/>
          <p:nvPr/>
        </p:nvSpPr>
        <p:spPr>
          <a:xfrm>
            <a:off x="4558300" y="4458525"/>
            <a:ext cx="3798600" cy="68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Small Aperture</a:t>
            </a:r>
            <a:endParaRPr dirty="0">
              <a:solidFill>
                <a:schemeClr val="tx1"/>
              </a:solidFill>
            </a:endParaRPr>
          </a:p>
          <a:p>
            <a:pPr marL="0" lvl="0" indent="0" algn="ctr" rtl="0">
              <a:spcBef>
                <a:spcPts val="0"/>
              </a:spcBef>
              <a:spcAft>
                <a:spcPts val="0"/>
              </a:spcAft>
              <a:buNone/>
            </a:pPr>
            <a:r>
              <a:rPr lang="en" dirty="0">
                <a:solidFill>
                  <a:schemeClr val="tx1"/>
                </a:solidFill>
              </a:rPr>
              <a:t>Large Depth of Field</a:t>
            </a:r>
            <a:endParaRPr dirty="0">
              <a:solidFill>
                <a:schemeClr val="tx1"/>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538</Words>
  <Application>Microsoft Office PowerPoint</Application>
  <PresentationFormat>On-screen Show (16:9)</PresentationFormat>
  <Paragraphs>51</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Proxima Nova</vt:lpstr>
      <vt:lpstr>Simple Dark</vt:lpstr>
      <vt:lpstr>Depth of Field (For DSLR’s &amp; Phones)</vt:lpstr>
      <vt:lpstr>Aperture is the opening in the lens.</vt:lpstr>
      <vt:lpstr>The Exposure Triangle</vt:lpstr>
      <vt:lpstr>What is Depth of Field?</vt:lpstr>
      <vt:lpstr>What affects Depth of Field?</vt:lpstr>
      <vt:lpstr>Focal Length</vt:lpstr>
      <vt:lpstr>PowerPoint Presentation</vt:lpstr>
      <vt:lpstr>Adjusting Aperture</vt:lpstr>
      <vt:lpstr>PowerPoint Presentation</vt:lpstr>
      <vt:lpstr>PowerPoint Presentation</vt:lpstr>
      <vt:lpstr>PowerPoint Presentation</vt:lpstr>
      <vt:lpstr>PowerPoint Presentation</vt:lpstr>
      <vt:lpstr>DSLR Cameras</vt:lpstr>
      <vt:lpstr>Point &amp; Shoot Cameras</vt:lpstr>
      <vt:lpstr>iPhones (X and Newer)</vt:lpstr>
      <vt:lpstr>Special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of Field (For DSLR’s &amp; Phones)</dc:title>
  <dc:creator>Sandy De La Rosa</dc:creator>
  <cp:lastModifiedBy>Sandy De La Rosa</cp:lastModifiedBy>
  <cp:revision>30</cp:revision>
  <dcterms:modified xsi:type="dcterms:W3CDTF">2024-04-24T22:41:45Z</dcterms:modified>
</cp:coreProperties>
</file>