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7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5" r:id="rId13"/>
    <p:sldId id="267" r:id="rId14"/>
    <p:sldId id="268" r:id="rId15"/>
    <p:sldId id="269" r:id="rId16"/>
    <p:sldId id="270" r:id="rId17"/>
    <p:sldId id="271" r:id="rId18"/>
    <p:sldId id="310" r:id="rId19"/>
    <p:sldId id="272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26"/>
  </p:normalViewPr>
  <p:slideViewPr>
    <p:cSldViewPr snapToGrid="0" snapToObjects="1">
      <p:cViewPr varScale="1">
        <p:scale>
          <a:sx n="101" d="100"/>
          <a:sy n="101" d="100"/>
        </p:scale>
        <p:origin x="6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y De La Rosa" userId="787cc49a-ca80-41be-a63b-f0958436d663" providerId="ADAL" clId="{70E44D54-05E2-4939-9DD2-472EDD70C54F}"/>
    <pc:docChg chg="custSel delSld modSld">
      <pc:chgData name="Sandy De La Rosa" userId="787cc49a-ca80-41be-a63b-f0958436d663" providerId="ADAL" clId="{70E44D54-05E2-4939-9DD2-472EDD70C54F}" dt="2024-08-16T18:23:22.024" v="343" actId="20577"/>
      <pc:docMkLst>
        <pc:docMk/>
      </pc:docMkLst>
      <pc:sldChg chg="del">
        <pc:chgData name="Sandy De La Rosa" userId="787cc49a-ca80-41be-a63b-f0958436d663" providerId="ADAL" clId="{70E44D54-05E2-4939-9DD2-472EDD70C54F}" dt="2024-08-16T18:15:54.725" v="0" actId="47"/>
        <pc:sldMkLst>
          <pc:docMk/>
          <pc:sldMk cId="3452797075" sldId="257"/>
        </pc:sldMkLst>
      </pc:sldChg>
      <pc:sldChg chg="modSp mod">
        <pc:chgData name="Sandy De La Rosa" userId="787cc49a-ca80-41be-a63b-f0958436d663" providerId="ADAL" clId="{70E44D54-05E2-4939-9DD2-472EDD70C54F}" dt="2024-08-16T18:22:25.478" v="319" actId="114"/>
        <pc:sldMkLst>
          <pc:docMk/>
          <pc:sldMk cId="1275422626" sldId="272"/>
        </pc:sldMkLst>
        <pc:spChg chg="mod">
          <ac:chgData name="Sandy De La Rosa" userId="787cc49a-ca80-41be-a63b-f0958436d663" providerId="ADAL" clId="{70E44D54-05E2-4939-9DD2-472EDD70C54F}" dt="2024-08-16T18:22:25.478" v="319" actId="114"/>
          <ac:spMkLst>
            <pc:docMk/>
            <pc:sldMk cId="1275422626" sldId="272"/>
            <ac:spMk id="3" creationId="{7F0C9724-9C7F-3D49-9E6A-364B870F7F8B}"/>
          </ac:spMkLst>
        </pc:spChg>
      </pc:sldChg>
      <pc:sldChg chg="del">
        <pc:chgData name="Sandy De La Rosa" userId="787cc49a-ca80-41be-a63b-f0958436d663" providerId="ADAL" clId="{70E44D54-05E2-4939-9DD2-472EDD70C54F}" dt="2024-08-16T18:15:56.791" v="1" actId="47"/>
        <pc:sldMkLst>
          <pc:docMk/>
          <pc:sldMk cId="419788765" sldId="273"/>
        </pc:sldMkLst>
      </pc:sldChg>
      <pc:sldChg chg="del">
        <pc:chgData name="Sandy De La Rosa" userId="787cc49a-ca80-41be-a63b-f0958436d663" providerId="ADAL" clId="{70E44D54-05E2-4939-9DD2-472EDD70C54F}" dt="2024-08-16T18:15:57.679" v="2" actId="47"/>
        <pc:sldMkLst>
          <pc:docMk/>
          <pc:sldMk cId="872050261" sldId="274"/>
        </pc:sldMkLst>
      </pc:sldChg>
      <pc:sldChg chg="modSp mod">
        <pc:chgData name="Sandy De La Rosa" userId="787cc49a-ca80-41be-a63b-f0958436d663" providerId="ADAL" clId="{70E44D54-05E2-4939-9DD2-472EDD70C54F}" dt="2024-08-16T18:23:22.024" v="343" actId="20577"/>
        <pc:sldMkLst>
          <pc:docMk/>
          <pc:sldMk cId="2515760251" sldId="275"/>
        </pc:sldMkLst>
        <pc:spChg chg="mod">
          <ac:chgData name="Sandy De La Rosa" userId="787cc49a-ca80-41be-a63b-f0958436d663" providerId="ADAL" clId="{70E44D54-05E2-4939-9DD2-472EDD70C54F}" dt="2024-08-16T18:23:22.024" v="343" actId="20577"/>
          <ac:spMkLst>
            <pc:docMk/>
            <pc:sldMk cId="2515760251" sldId="275"/>
            <ac:spMk id="3" creationId="{F7C7EB9B-1F5D-E14F-B1EE-B5D62BBADAEB}"/>
          </ac:spMkLst>
        </pc:spChg>
      </pc:sldChg>
      <pc:sldChg chg="del">
        <pc:chgData name="Sandy De La Rosa" userId="787cc49a-ca80-41be-a63b-f0958436d663" providerId="ADAL" clId="{70E44D54-05E2-4939-9DD2-472EDD70C54F}" dt="2024-08-16T18:16:43.511" v="3" actId="47"/>
        <pc:sldMkLst>
          <pc:docMk/>
          <pc:sldMk cId="2337411649" sldId="281"/>
        </pc:sldMkLst>
      </pc:sldChg>
      <pc:sldChg chg="del">
        <pc:chgData name="Sandy De La Rosa" userId="787cc49a-ca80-41be-a63b-f0958436d663" providerId="ADAL" clId="{70E44D54-05E2-4939-9DD2-472EDD70C54F}" dt="2024-08-16T18:16:53.340" v="4" actId="47"/>
        <pc:sldMkLst>
          <pc:docMk/>
          <pc:sldMk cId="2506751608" sldId="307"/>
        </pc:sldMkLst>
      </pc:sldChg>
      <pc:sldChg chg="del">
        <pc:chgData name="Sandy De La Rosa" userId="787cc49a-ca80-41be-a63b-f0958436d663" providerId="ADAL" clId="{70E44D54-05E2-4939-9DD2-472EDD70C54F}" dt="2024-08-16T18:16:57.182" v="5" actId="47"/>
        <pc:sldMkLst>
          <pc:docMk/>
          <pc:sldMk cId="4202931350" sldId="308"/>
        </pc:sldMkLst>
      </pc:sldChg>
      <pc:sldChg chg="del">
        <pc:chgData name="Sandy De La Rosa" userId="787cc49a-ca80-41be-a63b-f0958436d663" providerId="ADAL" clId="{70E44D54-05E2-4939-9DD2-472EDD70C54F}" dt="2024-08-16T18:16:58.824" v="6" actId="47"/>
        <pc:sldMkLst>
          <pc:docMk/>
          <pc:sldMk cId="2794580674" sldId="3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66E57-605B-D842-BFE2-CC7618F32B6A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F44A-8F80-9B42-8846-3E916733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98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F44A-8F80-9B42-8846-3E916733A2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F44A-8F80-9B42-8846-3E916733A2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9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24328-642F-6741-9E28-FB6F67DB6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3DF5D-1840-A244-96C4-212530BF6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71AE9-C857-8740-B676-198068978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B85D-18EB-8548-B7EC-E88E103EA7A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106BC-B6AE-284E-A96C-571B08FA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41F3C-0BA7-D645-85DA-5F364026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372D-1CE1-204F-9BE7-CCD5569D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24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EF7E3-F3CC-644C-A59A-C8D497D6C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F61E1-18CB-DD45-AA03-606F9DA23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7FBAC-1F4A-2A40-88DB-3EC247D12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B85D-18EB-8548-B7EC-E88E103EA7A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CA1B8-2036-8244-9DB2-E799CF490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43E38-9937-8C40-8071-5BAA1FB8F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372D-1CE1-204F-9BE7-CCD5569D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09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D6D630-043B-BC44-B7C4-417D9A4430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503EE-98E6-4543-929C-73461B430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98D15-7D9D-2543-A609-E40BEA5D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B85D-18EB-8548-B7EC-E88E103EA7A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0E5B6-CCC9-FD40-B615-E1CBA3C5B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AFE43-0357-7F43-A2BD-F5F56F9E1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372D-1CE1-204F-9BE7-CCD5569D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3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451C6-EE0E-A146-816C-42B015893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BF706-FA12-C740-983D-7730E5CDD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CAAF4-4507-9345-96BD-E113685E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B85D-18EB-8548-B7EC-E88E103EA7A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29132-BD07-0541-8415-FE65A105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4792F-5FC1-624E-83EB-94B4CC76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372D-1CE1-204F-9BE7-CCD5569D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99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65AB-A43D-E249-8983-5A35DF3F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A5318-445E-6B4A-9BC1-306308C71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4B75E-7519-2F4A-9F2D-3FFEEDBA7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B85D-18EB-8548-B7EC-E88E103EA7A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D05F2-9473-614A-8EE9-69DC8D56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CCD28-30BB-EF41-9A98-4E3D62579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372D-1CE1-204F-9BE7-CCD5569D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20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A2217-1605-1E4E-998C-80598CF81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22DA8-8F52-9F46-A36F-BB05C6B17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1BA86-F522-0B41-A73C-D5E93F68D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719B4-5F68-FB4A-9D15-E24428B86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B85D-18EB-8548-B7EC-E88E103EA7A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F8EB73-F974-B64B-88C9-89151BBCB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E20B9-4A62-BD46-8779-8A5E1C843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372D-1CE1-204F-9BE7-CCD5569D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83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CFA43-A873-034B-9551-DBDF9FC68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F385F-9271-EA4E-B203-DEE782AF8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9660D-0AA4-4840-B330-B72D8C30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30CFF1-A783-E946-A5D2-7256C351A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1BF5C2-F5BF-7D43-9C7A-B14F05D6D7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713E93-FE77-564F-A11F-89295829D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B85D-18EB-8548-B7EC-E88E103EA7A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37E2AD-9640-7148-B10A-A4867A31D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DBE917-F4DE-E444-A128-F0A01A93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372D-1CE1-204F-9BE7-CCD5569D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1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6236D-40CB-4C4E-8BBB-BF05AC85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470FF-7603-6140-97BD-9D1A4F246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B85D-18EB-8548-B7EC-E88E103EA7A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89F5A4-637D-0D45-868A-1733620DA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D6135-6BDF-3D4F-9209-F606DFE40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372D-1CE1-204F-9BE7-CCD5569D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06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DD4508-81C9-2645-B413-CE2AFDF4C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B85D-18EB-8548-B7EC-E88E103EA7A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7D384C-6AF4-3A44-8FA0-39DC401E6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DEEBB-5518-5443-A6C9-E504D04A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372D-1CE1-204F-9BE7-CCD5569D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74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FCA2D-FC56-814A-ABF0-967C6F4B1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8B1CD-2AC0-2F4C-B5D6-FAAE8FB12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AC732-984C-6046-AF53-7E0EBE00C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43DB9-4ED3-514A-91BF-3AD49AFC6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B85D-18EB-8548-B7EC-E88E103EA7A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2B005-214F-3F4C-8DF5-798CF2E42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8D0BA-704E-5646-A262-F9C81A02A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372D-1CE1-204F-9BE7-CCD5569D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98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26B78-8431-CC48-8504-6B7E5C70B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2DD913-14E2-2441-AC51-AF9DB03095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CC035-C356-EC46-B745-2A3DE5D29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69B3B9-8E9D-EF42-8598-41C029DBB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B85D-18EB-8548-B7EC-E88E103EA7A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0A005-0AFA-EF4B-9303-A9C5D57B1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7F4B1-6CB0-4740-90A7-FBCD944B1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372D-1CE1-204F-9BE7-CCD5569D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4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A0100D-71DF-9749-B7F8-95C99E11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6B436-50B7-F64D-8123-B9540227C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2FCBF-EDA2-D348-A6EF-E9AF1AC42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DB85D-18EB-8548-B7EC-E88E103EA7A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C1842-25D8-354A-9954-2F75C539E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3AAC9-8782-F54D-964B-F5AF74761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F372D-1CE1-204F-9BE7-CCD5569D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3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496D4E3-2042-4A7A-B321-DC5615463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3E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lephants in safari">
            <a:extLst>
              <a:ext uri="{FF2B5EF4-FFF2-40B4-BE49-F238E27FC236}">
                <a16:creationId xmlns:a16="http://schemas.microsoft.com/office/drawing/2014/main" id="{4E164B65-AB57-4708-94C2-FDF8937BE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799A0B-8D31-C04B-BA7D-B7EE4F543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12712"/>
            <a:ext cx="6696456" cy="4224232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PHOTO SAFARI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A66357-85BB-8247-B014-357DFD4C3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5399833"/>
            <a:ext cx="5257791" cy="645456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</a:rPr>
              <a:t>Verbal and Visual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4245A4-2E90-4CC3-80EB-0F26D03B9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1823" y="5207570"/>
            <a:ext cx="514416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717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7A5E26-EC76-F942-842A-990D475D6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5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11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B3B72A3-12DA-C24D-B23E-6336E27FF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838" y="707132"/>
            <a:ext cx="306228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>
                <a:solidFill>
                  <a:schemeClr val="bg1"/>
                </a:solidFill>
              </a:rPr>
              <a:t>Turbulent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7A5E26-EC76-F942-842A-990D475D6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6443642" cy="685798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209925"/>
            <a:ext cx="97631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5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F2FCD-16A8-A846-84D3-9EB5361A2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Your assignment…</a:t>
            </a:r>
          </a:p>
        </p:txBody>
      </p:sp>
      <p:pic>
        <p:nvPicPr>
          <p:cNvPr id="5" name="Picture 4" descr="Lion cub lying down">
            <a:extLst>
              <a:ext uri="{FF2B5EF4-FFF2-40B4-BE49-F238E27FC236}">
                <a16:creationId xmlns:a16="http://schemas.microsoft.com/office/drawing/2014/main" id="{DAA59FA8-E8BB-4946-BC34-A601AEA9B1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7EB9B-1F5D-E14F-B1EE-B5D62BBAD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Choose an adjective that offers poetic imagery. </a:t>
            </a:r>
          </a:p>
          <a:p>
            <a:r>
              <a:rPr lang="en-US" sz="2200" dirty="0"/>
              <a:t>Explore your adjective as if you were going on a Safari, on the hunt for it. </a:t>
            </a:r>
          </a:p>
          <a:p>
            <a:r>
              <a:rPr lang="en-US" sz="2200" dirty="0"/>
              <a:t>Find different ways to photograph your adjective. </a:t>
            </a:r>
          </a:p>
          <a:p>
            <a:pPr lvl="1"/>
            <a:r>
              <a:rPr lang="en-US" sz="2200" dirty="0"/>
              <a:t>You must explore at least three different subjects to reflect your adjective.</a:t>
            </a:r>
          </a:p>
          <a:p>
            <a:r>
              <a:rPr lang="en-US" sz="2200" dirty="0"/>
              <a:t>You must submit at least 5 edited photographs as blog post in your Assignments page.</a:t>
            </a:r>
          </a:p>
          <a:p>
            <a:r>
              <a:rPr lang="en-US" sz="2200" dirty="0"/>
              <a:t>Go above and beyond, be creative, think outside of the box!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15760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E66B-3AA6-4C44-93D7-D465C4B30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24" y="-284547"/>
            <a:ext cx="10515600" cy="1325563"/>
          </a:xfrm>
        </p:spPr>
        <p:txBody>
          <a:bodyPr/>
          <a:lstStyle/>
          <a:p>
            <a:r>
              <a:rPr lang="en-US" dirty="0"/>
              <a:t>Brilliance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2E94285-088F-A84D-AD53-BF7A077B5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690" y="-1"/>
            <a:ext cx="4597668" cy="68965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6C9BBD6-8BD3-4C4F-BAA8-2D5153FAB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57" y="733012"/>
            <a:ext cx="3445844" cy="61249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D2DCA6-2C70-0C42-BF51-D2CB2A259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738" y="4760623"/>
            <a:ext cx="3125002" cy="20820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C9F5637-8EC6-CE4F-A9C4-94E719EF7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738" y="2242688"/>
            <a:ext cx="3125002" cy="23437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DC9C47-58D9-2D40-8BF1-B323F5365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738" y="0"/>
            <a:ext cx="3125002" cy="208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34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E66B-3AA6-4C44-93D7-D465C4B30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81" y="2718536"/>
            <a:ext cx="2062192" cy="1487705"/>
          </a:xfrm>
        </p:spPr>
        <p:txBody>
          <a:bodyPr/>
          <a:lstStyle/>
          <a:p>
            <a:r>
              <a:rPr lang="en-US" dirty="0"/>
              <a:t>Liquid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7DB6E8-4EC4-A04D-AC5F-E4D5E8174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582" y="3885837"/>
            <a:ext cx="4746463" cy="2972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FBE2A4-4571-DF43-9EEE-79E235003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368" y="0"/>
            <a:ext cx="4652632" cy="3705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0A1FC-34B1-1A45-B2BD-33896C65B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459" y="-1"/>
            <a:ext cx="5537129" cy="3705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EC5D08-B92B-6448-AA13-EC2DB8667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23" y="3885743"/>
            <a:ext cx="2881139" cy="29855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500E3B-581B-2749-83ED-E71B03C63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193" y="3885639"/>
            <a:ext cx="4319143" cy="298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71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E66B-3AA6-4C44-93D7-D465C4B30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00" y="4005301"/>
            <a:ext cx="3069657" cy="1179696"/>
          </a:xfrm>
        </p:spPr>
        <p:txBody>
          <a:bodyPr/>
          <a:lstStyle/>
          <a:p>
            <a:pPr algn="ctr"/>
            <a:r>
              <a:rPr lang="en-US" dirty="0"/>
              <a:t>Limerence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E1A77B-04F2-3541-A45D-48F83A3D1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255" y="0"/>
            <a:ext cx="5458405" cy="3638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A0DFDB-7430-984B-81B3-CBA464809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3603" y="8791"/>
            <a:ext cx="3057572" cy="45863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91A1F0-3BB7-614B-B6DF-1EB48AFB9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2861"/>
            <a:ext cx="3374659" cy="1758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0CC059-CD18-4E47-9BEC-228AA67A4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254" y="3802548"/>
            <a:ext cx="5458406" cy="30388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E79830-23DA-9C4F-8EA3-A382CB1425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3603" y="4723087"/>
            <a:ext cx="3057572" cy="213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44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F57790E6-D2F4-FC49-91FE-338DE97A3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48" y="3540293"/>
            <a:ext cx="5066679" cy="337778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E10D905-AA4C-1241-B193-A98AD645A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48" y="-11575"/>
            <a:ext cx="5066680" cy="3377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CE66B-3AA6-4C44-93D7-D465C4B30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155481" y="4639338"/>
            <a:ext cx="3069657" cy="1179696"/>
          </a:xfrm>
        </p:spPr>
        <p:txBody>
          <a:bodyPr/>
          <a:lstStyle/>
          <a:p>
            <a:pPr algn="ctr"/>
            <a:r>
              <a:rPr lang="en-US" dirty="0"/>
              <a:t>Feminine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FB2137-5E05-1942-B54A-214D47B39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999" y="3480213"/>
            <a:ext cx="2251858" cy="33777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89E0685-8FBB-B14F-BBC2-9F6FCD3350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999" y="1"/>
            <a:ext cx="2251857" cy="33777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EEBA13-AD1C-1B4B-8D11-E5E4B0841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436" y="0"/>
            <a:ext cx="4266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50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E66B-3AA6-4C44-93D7-D465C4B30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147" y="1476313"/>
            <a:ext cx="3069657" cy="1179696"/>
          </a:xfrm>
        </p:spPr>
        <p:txBody>
          <a:bodyPr/>
          <a:lstStyle/>
          <a:p>
            <a:pPr algn="ctr"/>
            <a:r>
              <a:rPr lang="en-US" dirty="0"/>
              <a:t>Soggy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A09963-34CA-3B47-91CB-1C24E76EB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165" y="2015"/>
            <a:ext cx="4494835" cy="3752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D48CBF-F793-5D4D-A89F-B9917F699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777" y="3510683"/>
            <a:ext cx="5026489" cy="33488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F5B070-3354-2D4C-B50C-237E6D643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344" y="0"/>
            <a:ext cx="5034921" cy="335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C0B5A5-0653-CC41-A0B4-194FBFECF1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" y="0"/>
            <a:ext cx="2422944" cy="16142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C046D5-7A37-2342-9AEA-209EAC8FBB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094" y="3867028"/>
            <a:ext cx="4489345" cy="299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80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D47C870-9BBF-8247-A42F-B21F31C64FEF}"/>
              </a:ext>
            </a:extLst>
          </p:cNvPr>
          <p:cNvSpPr/>
          <p:nvPr/>
        </p:nvSpPr>
        <p:spPr>
          <a:xfrm>
            <a:off x="-1" y="247560"/>
            <a:ext cx="5482577" cy="6415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B2C00-BEE8-48EE-8033-EDC6CCBAA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14" y="774607"/>
            <a:ext cx="4596519" cy="85021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Don’t Forget: 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Manual Mode</a:t>
            </a:r>
            <a:br>
              <a:rPr lang="en-US" sz="4400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5FBAAE-4D88-834C-BE62-B48DF5A6ED58}"/>
              </a:ext>
            </a:extLst>
          </p:cNvPr>
          <p:cNvSpPr txBox="1">
            <a:spLocks/>
          </p:cNvSpPr>
          <p:nvPr/>
        </p:nvSpPr>
        <p:spPr>
          <a:xfrm>
            <a:off x="848772" y="2372138"/>
            <a:ext cx="4267614" cy="4031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Check the screen on the back of your camera to see what you have your settings set to. </a:t>
            </a:r>
          </a:p>
          <a:p>
            <a:r>
              <a:rPr lang="en-US" dirty="0">
                <a:solidFill>
                  <a:schemeClr val="bg1"/>
                </a:solidFill>
              </a:rPr>
              <a:t>Reference your cheat sheet as needed to see how these will impact your image.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27322-7446-EA4C-B1B5-C669A33F4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8343" y="1049740"/>
            <a:ext cx="5936327" cy="44376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08EBBB-005C-A84E-999F-AB5CB4E3DEA6}"/>
              </a:ext>
            </a:extLst>
          </p:cNvPr>
          <p:cNvSpPr txBox="1"/>
          <p:nvPr/>
        </p:nvSpPr>
        <p:spPr>
          <a:xfrm>
            <a:off x="7400194" y="3268564"/>
            <a:ext cx="1775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    </a:t>
            </a:r>
            <a:r>
              <a:rPr lang="en-US" sz="1200" dirty="0">
                <a:solidFill>
                  <a:schemeClr val="bg1"/>
                </a:solidFill>
              </a:rPr>
              <a:t>  </a:t>
            </a:r>
            <a:r>
              <a:rPr lang="en-US" sz="1200" b="1" dirty="0">
                <a:solidFill>
                  <a:schemeClr val="bg1"/>
                </a:solidFill>
              </a:rPr>
              <a:t>1/80      F3.2      250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77F806-0912-CD48-AB83-47BF2B20DCBB}"/>
              </a:ext>
            </a:extLst>
          </p:cNvPr>
          <p:cNvCxnSpPr/>
          <p:nvPr/>
        </p:nvCxnSpPr>
        <p:spPr>
          <a:xfrm>
            <a:off x="7400194" y="3651581"/>
            <a:ext cx="17757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02CB2E5-DF5A-7B45-ACCB-4E94787346E8}"/>
              </a:ext>
            </a:extLst>
          </p:cNvPr>
          <p:cNvSpPr/>
          <p:nvPr/>
        </p:nvSpPr>
        <p:spPr>
          <a:xfrm>
            <a:off x="8288090" y="3268564"/>
            <a:ext cx="344557" cy="27699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40259C-48E0-3648-A2F7-799447BFFF03}"/>
              </a:ext>
            </a:extLst>
          </p:cNvPr>
          <p:cNvCxnSpPr/>
          <p:nvPr/>
        </p:nvCxnSpPr>
        <p:spPr>
          <a:xfrm>
            <a:off x="7962048" y="1237129"/>
            <a:ext cx="0" cy="2031435"/>
          </a:xfrm>
          <a:prstGeom prst="straightConnector1">
            <a:avLst/>
          </a:prstGeom>
          <a:ln w="825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7CC5F6-AB19-2140-82BC-C2A4B83C605C}"/>
              </a:ext>
            </a:extLst>
          </p:cNvPr>
          <p:cNvCxnSpPr>
            <a:cxnSpLocks/>
          </p:cNvCxnSpPr>
          <p:nvPr/>
        </p:nvCxnSpPr>
        <p:spPr>
          <a:xfrm flipV="1">
            <a:off x="8458614" y="3651581"/>
            <a:ext cx="0" cy="1922316"/>
          </a:xfrm>
          <a:prstGeom prst="straightConnector1">
            <a:avLst/>
          </a:prstGeom>
          <a:ln w="825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1D87C8-5175-1546-B794-425143A9EB3F}"/>
              </a:ext>
            </a:extLst>
          </p:cNvPr>
          <p:cNvCxnSpPr>
            <a:cxnSpLocks/>
          </p:cNvCxnSpPr>
          <p:nvPr/>
        </p:nvCxnSpPr>
        <p:spPr>
          <a:xfrm flipH="1">
            <a:off x="9078740" y="1815775"/>
            <a:ext cx="1303778" cy="1467348"/>
          </a:xfrm>
          <a:prstGeom prst="straightConnector1">
            <a:avLst/>
          </a:prstGeom>
          <a:ln w="825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0D48AEC-BE53-0645-BA58-6FCE88CBF06B}"/>
              </a:ext>
            </a:extLst>
          </p:cNvPr>
          <p:cNvSpPr txBox="1"/>
          <p:nvPr/>
        </p:nvSpPr>
        <p:spPr>
          <a:xfrm>
            <a:off x="6309695" y="612138"/>
            <a:ext cx="3279446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SHUTTER SPEED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F4E78A-FD1D-D84D-8688-2D26E5FC4BF3}"/>
              </a:ext>
            </a:extLst>
          </p:cNvPr>
          <p:cNvSpPr txBox="1"/>
          <p:nvPr/>
        </p:nvSpPr>
        <p:spPr>
          <a:xfrm>
            <a:off x="7019778" y="5512723"/>
            <a:ext cx="2877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APERTURE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E8D75A-E375-444E-9408-F77BBFEEEDA4}"/>
              </a:ext>
            </a:extLst>
          </p:cNvPr>
          <p:cNvSpPr txBox="1"/>
          <p:nvPr/>
        </p:nvSpPr>
        <p:spPr>
          <a:xfrm>
            <a:off x="8758245" y="1169872"/>
            <a:ext cx="3279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ISO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4E4D5F-859D-AE4A-BB49-F7DEC5E6DF1C}"/>
              </a:ext>
            </a:extLst>
          </p:cNvPr>
          <p:cNvSpPr/>
          <p:nvPr/>
        </p:nvSpPr>
        <p:spPr>
          <a:xfrm>
            <a:off x="229143" y="454555"/>
            <a:ext cx="4991829" cy="594889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84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E60D9B-3FF5-1443-94DA-D5343EC42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Your to do list…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C9724-9C7F-3D49-9E6A-364B870F7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Research adjectives and brainstorm ideas for your photo safari.</a:t>
            </a:r>
          </a:p>
          <a:p>
            <a:r>
              <a:rPr lang="en-US" sz="2400" dirty="0"/>
              <a:t>Capture your 5 images of at least 3 different subjects.</a:t>
            </a:r>
          </a:p>
          <a:p>
            <a:r>
              <a:rPr lang="en-US" sz="2400" dirty="0"/>
              <a:t>Edit your 5 pictures and post them on your assignment page.</a:t>
            </a:r>
          </a:p>
          <a:p>
            <a:r>
              <a:rPr lang="en-US" sz="2400" dirty="0"/>
              <a:t>Include camera settings in the captions (</a:t>
            </a:r>
            <a:r>
              <a:rPr lang="en-US" sz="2400" i="1" dirty="0"/>
              <a:t>MASIF=mode, aperture f-stop, shutter speed, ISO, and focal length).</a:t>
            </a:r>
          </a:p>
          <a:p>
            <a:r>
              <a:rPr lang="en-US" sz="2400" dirty="0"/>
              <a:t>Submit link in Teams.</a:t>
            </a:r>
          </a:p>
          <a:p>
            <a:r>
              <a:rPr lang="en-US" sz="2400" dirty="0"/>
              <a:t>Participate in a class critique of your final photographs.</a:t>
            </a:r>
          </a:p>
        </p:txBody>
      </p:sp>
    </p:spTree>
    <p:extLst>
      <p:ext uri="{BB962C8B-B14F-4D97-AF65-F5344CB8AC3E}">
        <p14:creationId xmlns:p14="http://schemas.microsoft.com/office/powerpoint/2010/main" val="127542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1EF63-6EF4-AD49-9686-3052C699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A Photo Safari…</a:t>
            </a:r>
          </a:p>
        </p:txBody>
      </p:sp>
      <p:pic>
        <p:nvPicPr>
          <p:cNvPr id="5" name="Picture 4" descr="A picture containing person, cellphone, phone, camera&#10;&#10;Description automatically generated">
            <a:extLst>
              <a:ext uri="{FF2B5EF4-FFF2-40B4-BE49-F238E27FC236}">
                <a16:creationId xmlns:a16="http://schemas.microsoft.com/office/drawing/2014/main" id="{EFF47AF1-42AA-454A-8AD0-68602E94DE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6DDF4-0865-204A-80BD-AFBBFCEAD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Going on the “hunt” for specific imagery.</a:t>
            </a:r>
          </a:p>
          <a:p>
            <a:pPr lvl="1"/>
            <a:r>
              <a:rPr lang="en-US" sz="2000" i="1" dirty="0"/>
              <a:t>No words should be hurt in the process of photographing.</a:t>
            </a:r>
          </a:p>
          <a:p>
            <a:r>
              <a:rPr lang="en-US" sz="2000" dirty="0"/>
              <a:t>You will be hunting an adjective of your choice.</a:t>
            </a:r>
          </a:p>
          <a:p>
            <a:r>
              <a:rPr lang="en-US" sz="2000" dirty="0"/>
              <a:t>Thing of an adjective that inspires “poetic imagery.” For example:</a:t>
            </a:r>
          </a:p>
          <a:p>
            <a:pPr lvl="1"/>
            <a:r>
              <a:rPr lang="en-US" sz="2000" dirty="0"/>
              <a:t>Adamant: unyielding; a very hard substance</a:t>
            </a:r>
          </a:p>
          <a:p>
            <a:pPr lvl="1"/>
            <a:r>
              <a:rPr lang="en-US" sz="2000" dirty="0"/>
              <a:t>Pervasive: widespread, expanding throughout something</a:t>
            </a:r>
          </a:p>
          <a:p>
            <a:pPr lvl="1"/>
            <a:r>
              <a:rPr lang="en-US" sz="2000" dirty="0"/>
              <a:t>Turbulent: restless, conflict, disorder, or confusion</a:t>
            </a:r>
          </a:p>
          <a:p>
            <a:pPr lvl="1"/>
            <a:r>
              <a:rPr lang="en-US" sz="2000" dirty="0"/>
              <a:t>Zealous: eager, devoted</a:t>
            </a:r>
          </a:p>
        </p:txBody>
      </p:sp>
    </p:spTree>
    <p:extLst>
      <p:ext uri="{BB962C8B-B14F-4D97-AF65-F5344CB8AC3E}">
        <p14:creationId xmlns:p14="http://schemas.microsoft.com/office/powerpoint/2010/main" val="4036717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8DB455-183C-094B-835D-0D2699C55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Your grade…</a:t>
            </a:r>
          </a:p>
        </p:txBody>
      </p:sp>
      <p:pic>
        <p:nvPicPr>
          <p:cNvPr id="5" name="Picture 4" descr="Wild grasses">
            <a:extLst>
              <a:ext uri="{FF2B5EF4-FFF2-40B4-BE49-F238E27FC236}">
                <a16:creationId xmlns:a16="http://schemas.microsoft.com/office/drawing/2014/main" id="{F59584AD-2096-4F86-9B99-EF8875275A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2DA86-BD95-BB47-9DBE-90EE33057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lvl="0"/>
            <a:r>
              <a:rPr lang="en-US" sz="2000"/>
              <a:t>Creativity: expand the boundaries of your word. </a:t>
            </a:r>
          </a:p>
          <a:p>
            <a:pPr lvl="1"/>
            <a:r>
              <a:rPr lang="en-US" sz="2000"/>
              <a:t>Don’t go for the obvious.</a:t>
            </a:r>
          </a:p>
          <a:p>
            <a:pPr lvl="0"/>
            <a:r>
              <a:rPr lang="en-US" sz="2000"/>
              <a:t>Composition: focus on getting a good variety, use space well. </a:t>
            </a:r>
          </a:p>
          <a:p>
            <a:pPr lvl="0"/>
            <a:r>
              <a:rPr lang="en-US" sz="2000"/>
              <a:t>Originality: don’t lean on photos you have seen before, make it new.</a:t>
            </a:r>
          </a:p>
          <a:p>
            <a:pPr lvl="0"/>
            <a:r>
              <a:rPr lang="en-US" sz="2000"/>
              <a:t>Quality: sharpness, good exposure and editing.</a:t>
            </a:r>
          </a:p>
          <a:p>
            <a:pPr lvl="0"/>
            <a:r>
              <a:rPr lang="en-US" sz="2000"/>
              <a:t>5 photographs that represent your adjective.</a:t>
            </a:r>
          </a:p>
          <a:p>
            <a:pPr lvl="0"/>
            <a:r>
              <a:rPr lang="en-US" sz="2000"/>
              <a:t>At least three different subjects to interpret your idea.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78649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40B55B-8911-9948-9817-B4B6804C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37" y="1298448"/>
            <a:ext cx="5895178" cy="40996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END</a:t>
            </a:r>
          </a:p>
        </p:txBody>
      </p:sp>
      <p:sp>
        <p:nvSpPr>
          <p:cNvPr id="11" name="sketch line 1">
            <a:extLst>
              <a:ext uri="{FF2B5EF4-FFF2-40B4-BE49-F238E27FC236}">
                <a16:creationId xmlns:a16="http://schemas.microsoft.com/office/drawing/2014/main" id="{32C5B66D-E390-4A14-AB60-69626CBF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62635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46273DA-F933-4D17-A5FE-B1EF87FD7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653" y="5626353"/>
            <a:ext cx="3479619" cy="18288"/>
          </a:xfrm>
          <a:custGeom>
            <a:avLst/>
            <a:gdLst>
              <a:gd name="connsiteX0" fmla="*/ 0 w 3479619"/>
              <a:gd name="connsiteY0" fmla="*/ 0 h 18288"/>
              <a:gd name="connsiteX1" fmla="*/ 661128 w 3479619"/>
              <a:gd name="connsiteY1" fmla="*/ 0 h 18288"/>
              <a:gd name="connsiteX2" fmla="*/ 1357051 w 3479619"/>
              <a:gd name="connsiteY2" fmla="*/ 0 h 18288"/>
              <a:gd name="connsiteX3" fmla="*/ 2087771 w 3479619"/>
              <a:gd name="connsiteY3" fmla="*/ 0 h 18288"/>
              <a:gd name="connsiteX4" fmla="*/ 2818491 w 3479619"/>
              <a:gd name="connsiteY4" fmla="*/ 0 h 18288"/>
              <a:gd name="connsiteX5" fmla="*/ 3479619 w 3479619"/>
              <a:gd name="connsiteY5" fmla="*/ 0 h 18288"/>
              <a:gd name="connsiteX6" fmla="*/ 3479619 w 3479619"/>
              <a:gd name="connsiteY6" fmla="*/ 18288 h 18288"/>
              <a:gd name="connsiteX7" fmla="*/ 2714103 w 3479619"/>
              <a:gd name="connsiteY7" fmla="*/ 18288 h 18288"/>
              <a:gd name="connsiteX8" fmla="*/ 1948587 w 3479619"/>
              <a:gd name="connsiteY8" fmla="*/ 18288 h 18288"/>
              <a:gd name="connsiteX9" fmla="*/ 1252663 w 3479619"/>
              <a:gd name="connsiteY9" fmla="*/ 18288 h 18288"/>
              <a:gd name="connsiteX10" fmla="*/ 0 w 3479619"/>
              <a:gd name="connsiteY10" fmla="*/ 18288 h 18288"/>
              <a:gd name="connsiteX11" fmla="*/ 0 w 3479619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9619" h="18288" fill="none" extrusionOk="0">
                <a:moveTo>
                  <a:pt x="0" y="0"/>
                </a:moveTo>
                <a:cubicBezTo>
                  <a:pt x="178395" y="-3637"/>
                  <a:pt x="368619" y="-28254"/>
                  <a:pt x="661128" y="0"/>
                </a:cubicBezTo>
                <a:cubicBezTo>
                  <a:pt x="953637" y="28254"/>
                  <a:pt x="1022982" y="-4416"/>
                  <a:pt x="1357051" y="0"/>
                </a:cubicBezTo>
                <a:cubicBezTo>
                  <a:pt x="1691120" y="4416"/>
                  <a:pt x="1729558" y="27777"/>
                  <a:pt x="2087771" y="0"/>
                </a:cubicBezTo>
                <a:cubicBezTo>
                  <a:pt x="2445984" y="-27777"/>
                  <a:pt x="2592094" y="4429"/>
                  <a:pt x="2818491" y="0"/>
                </a:cubicBezTo>
                <a:cubicBezTo>
                  <a:pt x="3044888" y="-4429"/>
                  <a:pt x="3204567" y="26471"/>
                  <a:pt x="3479619" y="0"/>
                </a:cubicBezTo>
                <a:cubicBezTo>
                  <a:pt x="3478910" y="8157"/>
                  <a:pt x="3479206" y="12125"/>
                  <a:pt x="3479619" y="18288"/>
                </a:cubicBezTo>
                <a:cubicBezTo>
                  <a:pt x="3315855" y="-2963"/>
                  <a:pt x="3094885" y="26965"/>
                  <a:pt x="2714103" y="18288"/>
                </a:cubicBezTo>
                <a:cubicBezTo>
                  <a:pt x="2333321" y="9611"/>
                  <a:pt x="2260528" y="-15335"/>
                  <a:pt x="1948587" y="18288"/>
                </a:cubicBezTo>
                <a:cubicBezTo>
                  <a:pt x="1636646" y="51911"/>
                  <a:pt x="1489816" y="46369"/>
                  <a:pt x="1252663" y="18288"/>
                </a:cubicBezTo>
                <a:cubicBezTo>
                  <a:pt x="1015510" y="-9793"/>
                  <a:pt x="519812" y="-1217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479619" h="18288" stroke="0" extrusionOk="0">
                <a:moveTo>
                  <a:pt x="0" y="0"/>
                </a:moveTo>
                <a:cubicBezTo>
                  <a:pt x="326045" y="25020"/>
                  <a:pt x="425411" y="-17676"/>
                  <a:pt x="661128" y="0"/>
                </a:cubicBezTo>
                <a:cubicBezTo>
                  <a:pt x="896845" y="17676"/>
                  <a:pt x="1124825" y="1478"/>
                  <a:pt x="1252663" y="0"/>
                </a:cubicBezTo>
                <a:cubicBezTo>
                  <a:pt x="1380502" y="-1478"/>
                  <a:pt x="1694914" y="11788"/>
                  <a:pt x="2018179" y="0"/>
                </a:cubicBezTo>
                <a:cubicBezTo>
                  <a:pt x="2341444" y="-11788"/>
                  <a:pt x="2451167" y="12596"/>
                  <a:pt x="2679307" y="0"/>
                </a:cubicBezTo>
                <a:cubicBezTo>
                  <a:pt x="2907447" y="-12596"/>
                  <a:pt x="3094555" y="23821"/>
                  <a:pt x="3479619" y="0"/>
                </a:cubicBezTo>
                <a:cubicBezTo>
                  <a:pt x="3479355" y="4493"/>
                  <a:pt x="3480003" y="9472"/>
                  <a:pt x="3479619" y="18288"/>
                </a:cubicBezTo>
                <a:cubicBezTo>
                  <a:pt x="3311729" y="36782"/>
                  <a:pt x="3015946" y="7938"/>
                  <a:pt x="2783695" y="18288"/>
                </a:cubicBezTo>
                <a:cubicBezTo>
                  <a:pt x="2551444" y="28638"/>
                  <a:pt x="2398767" y="-13940"/>
                  <a:pt x="2018179" y="18288"/>
                </a:cubicBezTo>
                <a:cubicBezTo>
                  <a:pt x="1637591" y="50516"/>
                  <a:pt x="1634873" y="-6356"/>
                  <a:pt x="1426644" y="18288"/>
                </a:cubicBezTo>
                <a:cubicBezTo>
                  <a:pt x="1218415" y="42932"/>
                  <a:pt x="1006973" y="4094"/>
                  <a:pt x="730720" y="18288"/>
                </a:cubicBezTo>
                <a:cubicBezTo>
                  <a:pt x="454467" y="32482"/>
                  <a:pt x="291313" y="3910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20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800F3B-96B5-254A-BC89-E6C09CA7C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Look at the following photographs…</a:t>
            </a:r>
          </a:p>
        </p:txBody>
      </p:sp>
      <p:pic>
        <p:nvPicPr>
          <p:cNvPr id="5" name="Picture 4" descr="A picture containing text, indoor, floor, items&#10;&#10;Description automatically generated">
            <a:extLst>
              <a:ext uri="{FF2B5EF4-FFF2-40B4-BE49-F238E27FC236}">
                <a16:creationId xmlns:a16="http://schemas.microsoft.com/office/drawing/2014/main" id="{40ACBFDA-0B7A-AA40-90C8-844C554DC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26E8C-FD8E-1543-9A4A-16C24C0F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/>
              <a:t>Try to guess which of the following adjectives reflect the photographs:</a:t>
            </a:r>
          </a:p>
          <a:p>
            <a:pPr lvl="1"/>
            <a:r>
              <a:rPr lang="en-US" sz="2200"/>
              <a:t>Adamant: unyielding; a very hard substance</a:t>
            </a:r>
          </a:p>
          <a:p>
            <a:pPr lvl="1"/>
            <a:r>
              <a:rPr lang="en-US" sz="2200"/>
              <a:t>Pervasive: widespread, expanding throughout something</a:t>
            </a:r>
          </a:p>
          <a:p>
            <a:pPr lvl="1"/>
            <a:r>
              <a:rPr lang="en-US" sz="2200"/>
              <a:t>Turbulent: restless, conflict, disorder, or confusion</a:t>
            </a:r>
          </a:p>
          <a:p>
            <a:pPr lvl="1"/>
            <a:r>
              <a:rPr lang="en-US" sz="2200"/>
              <a:t>Zealous: eager, devoted</a:t>
            </a:r>
          </a:p>
          <a:p>
            <a:pPr marL="0" indent="0">
              <a:buNone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589146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61B54-31E9-5F4D-8D5D-BE19B48E6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379" y="-8006"/>
            <a:ext cx="6866006" cy="686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97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B3B72A3-12DA-C24D-B23E-6336E27FF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838" y="707132"/>
            <a:ext cx="306228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>
                <a:solidFill>
                  <a:schemeClr val="bg1"/>
                </a:solidFill>
              </a:rPr>
              <a:t>Pervasive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61B54-31E9-5F4D-8D5D-BE19B48E6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443642" cy="685798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209925"/>
            <a:ext cx="97631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2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7693FE-8069-8D41-B96A-C130C8778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95" y="0"/>
            <a:ext cx="10288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57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B3B72A3-12DA-C24D-B23E-6336E27FF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838" y="707132"/>
            <a:ext cx="306228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>
                <a:solidFill>
                  <a:schemeClr val="bg1"/>
                </a:solidFill>
              </a:rPr>
              <a:t>Zealous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693FE-8069-8D41-B96A-C130C87786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6443642" cy="68579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209925"/>
            <a:ext cx="97631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8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97916D-4492-0540-BB0F-B77CDFBCB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89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B3B72A3-12DA-C24D-B23E-6336E27FF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838" y="707132"/>
            <a:ext cx="306228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>
                <a:solidFill>
                  <a:schemeClr val="bg1"/>
                </a:solidFill>
              </a:rPr>
              <a:t>Adamant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97916D-4492-0540-BB0F-B77CDFBCBE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6443642" cy="685798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209925"/>
            <a:ext cx="97631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0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3941</TotalTime>
  <Words>421</Words>
  <Application>Microsoft Office PowerPoint</Application>
  <PresentationFormat>Widescreen</PresentationFormat>
  <Paragraphs>58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PHOTO SAFARI</vt:lpstr>
      <vt:lpstr>A Photo Safari…</vt:lpstr>
      <vt:lpstr>Look at the following photographs…</vt:lpstr>
      <vt:lpstr>PowerPoint Presentation</vt:lpstr>
      <vt:lpstr>Pervasive</vt:lpstr>
      <vt:lpstr>PowerPoint Presentation</vt:lpstr>
      <vt:lpstr>Zealous</vt:lpstr>
      <vt:lpstr>PowerPoint Presentation</vt:lpstr>
      <vt:lpstr>Adamant</vt:lpstr>
      <vt:lpstr>PowerPoint Presentation</vt:lpstr>
      <vt:lpstr>Turbulent</vt:lpstr>
      <vt:lpstr>Your assignment…</vt:lpstr>
      <vt:lpstr>Brilliance</vt:lpstr>
      <vt:lpstr>Liquid</vt:lpstr>
      <vt:lpstr>Limerence</vt:lpstr>
      <vt:lpstr>Feminine</vt:lpstr>
      <vt:lpstr>Soggy</vt:lpstr>
      <vt:lpstr>Don’t Forget:  Manual Mode </vt:lpstr>
      <vt:lpstr>Your to do list…</vt:lpstr>
      <vt:lpstr>Your grade…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SAFARI</dc:title>
  <dc:creator>Whitney Panetta</dc:creator>
  <cp:lastModifiedBy>Sandy De La Rosa</cp:lastModifiedBy>
  <cp:revision>15</cp:revision>
  <dcterms:created xsi:type="dcterms:W3CDTF">2019-09-06T01:28:25Z</dcterms:created>
  <dcterms:modified xsi:type="dcterms:W3CDTF">2024-08-16T18:23:26Z</dcterms:modified>
</cp:coreProperties>
</file>